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87" r:id="rId10"/>
    <p:sldId id="264" r:id="rId11"/>
    <p:sldId id="265" r:id="rId12"/>
    <p:sldId id="267" r:id="rId13"/>
    <p:sldId id="268" r:id="rId14"/>
    <p:sldId id="288"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82" r:id="rId28"/>
    <p:sldId id="283" r:id="rId29"/>
    <p:sldId id="284" r:id="rId30"/>
    <p:sldId id="285" r:id="rId31"/>
    <p:sldId id="286"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4/13/2018</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4/13/2018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4/13/2018</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4/13/2018</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4/13/2018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4/13/2018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D8BD707-D9CF-40AE-B4C6-C98DA3205C09}" type="datetimeFigureOut">
              <a:rPr lang="en-US" smtClean="0"/>
              <a:pPr/>
              <a:t>4/13/2018</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4/13/2018</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4/13/2018</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4/13/2018</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457200"/>
            <a:ext cx="7772400" cy="1470025"/>
          </a:xfrm>
        </p:spPr>
        <p:txBody>
          <a:bodyPr/>
          <a:lstStyle/>
          <a:p>
            <a:r>
              <a:rPr lang="en-IN" dirty="0" smtClean="0"/>
              <a:t>Chapter 9</a:t>
            </a:r>
            <a:endParaRPr lang="en-IN" dirty="0"/>
          </a:p>
        </p:txBody>
      </p:sp>
      <p:sp>
        <p:nvSpPr>
          <p:cNvPr id="3" name="Subtitle 2"/>
          <p:cNvSpPr>
            <a:spLocks noGrp="1"/>
          </p:cNvSpPr>
          <p:nvPr>
            <p:ph type="subTitle" idx="1"/>
          </p:nvPr>
        </p:nvSpPr>
        <p:spPr>
          <a:xfrm>
            <a:off x="2209800" y="2895600"/>
            <a:ext cx="6400800" cy="1752600"/>
          </a:xfrm>
        </p:spPr>
        <p:txBody>
          <a:bodyPr>
            <a:normAutofit/>
          </a:bodyPr>
          <a:lstStyle/>
          <a:p>
            <a:r>
              <a:rPr lang="en-IN" sz="4800" b="1" dirty="0" smtClean="0">
                <a:solidFill>
                  <a:schemeClr val="tx1"/>
                </a:solidFill>
                <a:latin typeface="Times New Roman" pitchFamily="18" charset="0"/>
                <a:cs typeface="Times New Roman" pitchFamily="18" charset="0"/>
              </a:rPr>
              <a:t>Peripheral Interface</a:t>
            </a:r>
            <a:endParaRPr lang="en-IN" sz="48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0"/>
            <a:ext cx="7467600" cy="487362"/>
          </a:xfrm>
        </p:spPr>
        <p:txBody>
          <a:bodyPr>
            <a:normAutofit fontScale="90000"/>
          </a:bodyPr>
          <a:lstStyle/>
          <a:p>
            <a:r>
              <a:rPr lang="en-IN" dirty="0" smtClean="0"/>
              <a:t>Data Bus Buffer</a:t>
            </a:r>
            <a:endParaRPr lang="en-IN" dirty="0"/>
          </a:p>
        </p:txBody>
      </p:sp>
      <p:sp>
        <p:nvSpPr>
          <p:cNvPr id="3" name="Content Placeholder 2"/>
          <p:cNvSpPr>
            <a:spLocks noGrp="1"/>
          </p:cNvSpPr>
          <p:nvPr>
            <p:ph sz="quarter" idx="1"/>
          </p:nvPr>
        </p:nvSpPr>
        <p:spPr>
          <a:xfrm>
            <a:off x="304800" y="2057400"/>
            <a:ext cx="8382000" cy="2209800"/>
          </a:xfrm>
        </p:spPr>
        <p:txBody>
          <a:bodyPr/>
          <a:lstStyle/>
          <a:p>
            <a:r>
              <a:rPr lang="en-IN" dirty="0" smtClean="0"/>
              <a:t> 3 state bi-directional 8-bit buffer used to interface the chip to the data bus of the system</a:t>
            </a:r>
          </a:p>
          <a:p>
            <a:r>
              <a:rPr lang="en-IN" dirty="0" smtClean="0"/>
              <a:t> upon execution of the processor’s I/P or O/P instruction, data &amp; control status are received or transmitted to buffer. </a:t>
            </a: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7467600" cy="487362"/>
          </a:xfrm>
        </p:spPr>
        <p:txBody>
          <a:bodyPr>
            <a:normAutofit fontScale="90000"/>
          </a:bodyPr>
          <a:lstStyle/>
          <a:p>
            <a:r>
              <a:rPr lang="en-IN" dirty="0" smtClean="0"/>
              <a:t>Read/Write control logic</a:t>
            </a:r>
            <a:endParaRPr lang="en-IN" dirty="0"/>
          </a:p>
        </p:txBody>
      </p:sp>
      <p:sp>
        <p:nvSpPr>
          <p:cNvPr id="3" name="Content Placeholder 2"/>
          <p:cNvSpPr>
            <a:spLocks noGrp="1"/>
          </p:cNvSpPr>
          <p:nvPr>
            <p:ph sz="quarter" idx="1"/>
          </p:nvPr>
        </p:nvSpPr>
        <p:spPr/>
        <p:txBody>
          <a:bodyPr/>
          <a:lstStyle/>
          <a:p>
            <a:r>
              <a:rPr lang="en-IN" dirty="0" smtClean="0"/>
              <a:t> Manages all data transfer between chip and the processor on accepting control signals from the control and address bus of the system</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609600"/>
            <a:ext cx="8610600" cy="5486400"/>
          </a:xfrm>
        </p:spPr>
        <p:txBody>
          <a:bodyPr/>
          <a:lstStyle/>
          <a:p>
            <a:r>
              <a:rPr lang="en-IN" dirty="0" smtClean="0"/>
              <a:t> Functionally, chip has been divided as Group A &amp; B and they have their corresponding controls.</a:t>
            </a:r>
          </a:p>
          <a:p>
            <a:r>
              <a:rPr lang="en-IN" dirty="0" smtClean="0"/>
              <a:t> lets see what this grouping is intended for.</a:t>
            </a:r>
          </a:p>
          <a:p>
            <a:r>
              <a:rPr lang="en-IN" dirty="0" smtClean="0"/>
              <a:t> the way the chip is to act is decided by a register called the control/status register that can read from &amp; write to.</a:t>
            </a:r>
          </a:p>
          <a:p>
            <a:r>
              <a:rPr lang="en-IN" dirty="0" smtClean="0"/>
              <a:t> see the typical connection between the 8086 &amp; an 8255 below</a:t>
            </a:r>
          </a:p>
        </p:txBody>
      </p:sp>
      <p:sp>
        <p:nvSpPr>
          <p:cNvPr id="4" name="Title 1"/>
          <p:cNvSpPr>
            <a:spLocks noGrp="1"/>
          </p:cNvSpPr>
          <p:nvPr>
            <p:ph type="title"/>
          </p:nvPr>
        </p:nvSpPr>
        <p:spPr>
          <a:xfrm>
            <a:off x="304800" y="228600"/>
            <a:ext cx="7467600" cy="487362"/>
          </a:xfrm>
        </p:spPr>
        <p:txBody>
          <a:bodyPr>
            <a:normAutofit fontScale="90000"/>
          </a:bodyPr>
          <a:lstStyle/>
          <a:p>
            <a:r>
              <a:rPr lang="en-IN" dirty="0" smtClean="0"/>
              <a:t>Group A &amp; B Controls</a:t>
            </a:r>
            <a:endParaRPr lang="en-IN" dirty="0"/>
          </a:p>
        </p:txBody>
      </p:sp>
      <p:pic>
        <p:nvPicPr>
          <p:cNvPr id="5" name="Picture 4" descr="slide 12.jpg"/>
          <p:cNvPicPr>
            <a:picLocks noChangeAspect="1"/>
          </p:cNvPicPr>
          <p:nvPr/>
        </p:nvPicPr>
        <p:blipFill>
          <a:blip r:embed="rId2" cstate="print"/>
          <a:stretch>
            <a:fillRect/>
          </a:stretch>
        </p:blipFill>
        <p:spPr>
          <a:xfrm>
            <a:off x="2209800" y="3048000"/>
            <a:ext cx="6200163" cy="3810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0"/>
            <a:ext cx="8686800" cy="6858000"/>
          </a:xfrm>
        </p:spPr>
        <p:txBody>
          <a:bodyPr/>
          <a:lstStyle/>
          <a:p>
            <a:r>
              <a:rPr lang="en-IN" dirty="0" smtClean="0"/>
              <a:t> lower data lines of the chip can be connected to 8 bits of the data bus of the 8086</a:t>
            </a:r>
          </a:p>
          <a:p>
            <a:r>
              <a:rPr lang="en-IN" dirty="0" smtClean="0"/>
              <a:t> the RD and WR are connected to the IORD and IOWR generated form the 8086</a:t>
            </a:r>
          </a:p>
          <a:p>
            <a:r>
              <a:rPr lang="en-IN" dirty="0" smtClean="0"/>
              <a:t> If this chip is to have only an eight-bit address, only the lower 8 lines of the address lines of the processor need to be involved in the address decoding process, that causes CS lines to be activated. </a:t>
            </a:r>
          </a:p>
          <a:p>
            <a:r>
              <a:rPr lang="en-IN" dirty="0" smtClean="0"/>
              <a:t> else 16 address lines may be used</a:t>
            </a:r>
          </a:p>
          <a:p>
            <a:r>
              <a:rPr lang="en-IN" dirty="0" smtClean="0"/>
              <a:t> Any two address pins of the processor are to be connected to the pins A</a:t>
            </a:r>
            <a:r>
              <a:rPr lang="en-IN" sz="1100" dirty="0" smtClean="0"/>
              <a:t>0 </a:t>
            </a:r>
            <a:r>
              <a:rPr lang="en-IN" dirty="0" smtClean="0"/>
              <a:t> and A</a:t>
            </a:r>
            <a:r>
              <a:rPr lang="en-IN" sz="1100" dirty="0" smtClean="0"/>
              <a:t>1 </a:t>
            </a:r>
            <a:r>
              <a:rPr lang="en-IN" dirty="0" smtClean="0"/>
              <a:t>of the 8255</a:t>
            </a:r>
          </a:p>
          <a:p>
            <a:r>
              <a:rPr lang="en-IN" dirty="0" smtClean="0"/>
              <a:t> this is because there are four separate entities associated with this chip, and each one needs a unique address.</a:t>
            </a:r>
          </a:p>
          <a:p>
            <a:r>
              <a:rPr lang="en-IN" dirty="0" smtClean="0"/>
              <a:t> this is achieved by the four possible combinations of these two lines as table shown next</a:t>
            </a:r>
          </a:p>
        </p:txBody>
      </p:sp>
      <p:cxnSp>
        <p:nvCxnSpPr>
          <p:cNvPr id="5" name="Straight Connector 4"/>
          <p:cNvCxnSpPr/>
          <p:nvPr/>
        </p:nvCxnSpPr>
        <p:spPr>
          <a:xfrm>
            <a:off x="914400" y="838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133600" y="838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15000" y="83820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162800" y="838200"/>
            <a:ext cx="1066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04800" y="2743200"/>
            <a:ext cx="5334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lide 14.jpg"/>
          <p:cNvPicPr>
            <a:picLocks noChangeAspect="1"/>
          </p:cNvPicPr>
          <p:nvPr/>
        </p:nvPicPr>
        <p:blipFill>
          <a:blip r:embed="rId2" cstate="print"/>
          <a:stretch>
            <a:fillRect/>
          </a:stretch>
        </p:blipFill>
        <p:spPr>
          <a:xfrm>
            <a:off x="228600" y="1524000"/>
            <a:ext cx="8534400" cy="354375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67600" cy="609600"/>
          </a:xfrm>
        </p:spPr>
        <p:txBody>
          <a:bodyPr>
            <a:normAutofit/>
          </a:bodyPr>
          <a:lstStyle/>
          <a:p>
            <a:r>
              <a:rPr lang="en-IN" dirty="0" smtClean="0"/>
              <a:t>2.2.2 Programming the PPI</a:t>
            </a:r>
            <a:endParaRPr lang="en-IN" dirty="0"/>
          </a:p>
        </p:txBody>
      </p:sp>
      <p:sp>
        <p:nvSpPr>
          <p:cNvPr id="3" name="Content Placeholder 2"/>
          <p:cNvSpPr>
            <a:spLocks noGrp="1"/>
          </p:cNvSpPr>
          <p:nvPr>
            <p:ph sz="quarter" idx="1"/>
          </p:nvPr>
        </p:nvSpPr>
        <p:spPr>
          <a:xfrm>
            <a:off x="228600" y="762000"/>
            <a:ext cx="8458200" cy="6096000"/>
          </a:xfrm>
        </p:spPr>
        <p:txBody>
          <a:bodyPr/>
          <a:lstStyle/>
          <a:p>
            <a:r>
              <a:rPr lang="en-IN" dirty="0" smtClean="0"/>
              <a:t> How is the chip programmed &amp; what options are available?</a:t>
            </a:r>
          </a:p>
          <a:p>
            <a:r>
              <a:rPr lang="en-IN" dirty="0" smtClean="0"/>
              <a:t> Programming the chip involves only the writing of a particular word to the control register.</a:t>
            </a:r>
          </a:p>
          <a:p>
            <a:r>
              <a:rPr lang="en-IN" dirty="0" smtClean="0"/>
              <a:t> the control-register is an 8-bit register that can be written into.</a:t>
            </a:r>
          </a:p>
          <a:p>
            <a:r>
              <a:rPr lang="en-IN" dirty="0" smtClean="0"/>
              <a:t> the bits of these (called the control word) will decide the way of the port to be configured</a:t>
            </a:r>
          </a:p>
          <a:p>
            <a:r>
              <a:rPr lang="en-IN" dirty="0" smtClean="0"/>
              <a:t> Figure 9.6 understands the control word format</a:t>
            </a:r>
          </a:p>
          <a:p>
            <a:r>
              <a:rPr lang="en-IN" dirty="0" smtClean="0"/>
              <a:t> As seen in diagram, the ports A, B &amp; C are grouped into two- Groups A &amp; B.</a:t>
            </a:r>
          </a:p>
          <a:p>
            <a:r>
              <a:rPr lang="en-IN" dirty="0" smtClean="0"/>
              <a:t> Group A consists of Port A and upper bits (PC</a:t>
            </a:r>
            <a:r>
              <a:rPr lang="en-IN" sz="1600" dirty="0" smtClean="0"/>
              <a:t>4 </a:t>
            </a:r>
            <a:r>
              <a:rPr lang="en-IN" sz="2800" dirty="0" smtClean="0"/>
              <a:t>– </a:t>
            </a:r>
            <a:r>
              <a:rPr lang="en-IN" dirty="0" smtClean="0"/>
              <a:t>PC</a:t>
            </a:r>
            <a:r>
              <a:rPr lang="en-IN" sz="1400" dirty="0" smtClean="0"/>
              <a:t>7</a:t>
            </a:r>
            <a:r>
              <a:rPr lang="en-IN" dirty="0" smtClean="0"/>
              <a:t>) of Port C</a:t>
            </a:r>
          </a:p>
          <a:p>
            <a:r>
              <a:rPr lang="en-IN" dirty="0" smtClean="0"/>
              <a:t> Group B consists of Port B and Port C lower (PC</a:t>
            </a:r>
            <a:r>
              <a:rPr lang="en-IN" sz="1600" dirty="0" smtClean="0"/>
              <a:t>0 </a:t>
            </a:r>
            <a:r>
              <a:rPr lang="en-IN" sz="2800" dirty="0" smtClean="0"/>
              <a:t>– </a:t>
            </a:r>
            <a:r>
              <a:rPr lang="en-IN" dirty="0" smtClean="0"/>
              <a:t>PC</a:t>
            </a:r>
            <a:r>
              <a:rPr lang="en-IN" sz="1400" dirty="0" smtClean="0"/>
              <a:t>3</a:t>
            </a:r>
            <a:r>
              <a:rPr lang="en-IN" dirty="0" smtClean="0"/>
              <a:t>) </a:t>
            </a:r>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458200" cy="6629400"/>
          </a:xfrm>
        </p:spPr>
        <p:txBody>
          <a:bodyPr/>
          <a:lstStyle/>
          <a:p>
            <a:pPr>
              <a:buNone/>
            </a:pPr>
            <a:endParaRPr lang="en-IN" dirty="0" smtClean="0"/>
          </a:p>
          <a:p>
            <a:endParaRPr lang="en-IN" dirty="0" smtClean="0"/>
          </a:p>
          <a:p>
            <a:pPr>
              <a:buNone/>
            </a:pPr>
            <a:endParaRPr lang="en-IN" dirty="0" smtClean="0"/>
          </a:p>
          <a:p>
            <a:pPr>
              <a:buNone/>
            </a:pPr>
            <a:endParaRPr lang="en-IN" dirty="0" smtClean="0"/>
          </a:p>
          <a:p>
            <a:pPr>
              <a:buNone/>
            </a:pPr>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 Control word format of 8255</a:t>
            </a:r>
          </a:p>
          <a:p>
            <a:r>
              <a:rPr lang="en-IN" dirty="0" smtClean="0"/>
              <a:t> Group A ports can have three operational modes (0, 1, 2), but Group B ports have only two modes of operation. </a:t>
            </a:r>
          </a:p>
          <a:p>
            <a:endParaRPr lang="en-IN" dirty="0"/>
          </a:p>
        </p:txBody>
      </p:sp>
      <p:pic>
        <p:nvPicPr>
          <p:cNvPr id="4" name="Picture 3" descr="slide 16.jpg"/>
          <p:cNvPicPr>
            <a:picLocks noChangeAspect="1"/>
          </p:cNvPicPr>
          <p:nvPr/>
        </p:nvPicPr>
        <p:blipFill>
          <a:blip r:embed="rId2" cstate="print"/>
          <a:stretch>
            <a:fillRect/>
          </a:stretch>
        </p:blipFill>
        <p:spPr>
          <a:xfrm>
            <a:off x="260486" y="381000"/>
            <a:ext cx="8528495" cy="47244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0"/>
            <a:ext cx="8763000" cy="6858000"/>
          </a:xfrm>
        </p:spPr>
        <p:txBody>
          <a:bodyPr/>
          <a:lstStyle/>
          <a:p>
            <a:r>
              <a:rPr lang="en-IN" dirty="0" smtClean="0"/>
              <a:t> Bit assignment of the control word:</a:t>
            </a:r>
          </a:p>
          <a:p>
            <a:r>
              <a:rPr lang="en-IN" dirty="0" smtClean="0"/>
              <a:t> D7 suggests the options of I/O mode or BSR mode.</a:t>
            </a:r>
          </a:p>
          <a:p>
            <a:r>
              <a:rPr lang="en-IN" dirty="0" smtClean="0"/>
              <a:t> to see, lets use the chip in the I/O mode as normal mode of operation</a:t>
            </a:r>
          </a:p>
          <a:p>
            <a:r>
              <a:rPr lang="en-IN" dirty="0" smtClean="0"/>
              <a:t> next thing to do in this is to decide the mode of operation of the two groups</a:t>
            </a:r>
          </a:p>
          <a:p>
            <a:r>
              <a:rPr lang="en-IN" dirty="0" smtClean="0"/>
              <a:t> It is acceptable for the two groups to be in different or same modes</a:t>
            </a:r>
          </a:p>
          <a:p>
            <a:r>
              <a:rPr lang="en-IN" dirty="0" smtClean="0"/>
              <a:t> After this is done, select the option of a particular port being either an input or output port.</a:t>
            </a:r>
          </a:p>
          <a:p>
            <a:r>
              <a:rPr lang="en-IN" dirty="0" smtClean="0"/>
              <a:t> for I/P the corresponding bit is to be 1, and for output it is to be 0.</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09600"/>
          </a:xfrm>
        </p:spPr>
        <p:txBody>
          <a:bodyPr/>
          <a:lstStyle/>
          <a:p>
            <a:r>
              <a:rPr lang="en-IN" dirty="0" smtClean="0"/>
              <a:t>3 Modes of Operation</a:t>
            </a:r>
            <a:endParaRPr lang="en-IN" dirty="0"/>
          </a:p>
        </p:txBody>
      </p:sp>
      <p:sp>
        <p:nvSpPr>
          <p:cNvPr id="3" name="Content Placeholder 2"/>
          <p:cNvSpPr>
            <a:spLocks noGrp="1"/>
          </p:cNvSpPr>
          <p:nvPr>
            <p:ph sz="quarter" idx="1"/>
          </p:nvPr>
        </p:nvSpPr>
        <p:spPr>
          <a:xfrm>
            <a:off x="0" y="838200"/>
            <a:ext cx="8839200" cy="6019800"/>
          </a:xfrm>
        </p:spPr>
        <p:txBody>
          <a:bodyPr>
            <a:normAutofit lnSpcReduction="10000"/>
          </a:bodyPr>
          <a:lstStyle/>
          <a:p>
            <a:pPr algn="just"/>
            <a:r>
              <a:rPr lang="en-IN" dirty="0" smtClean="0"/>
              <a:t>8255 can be made to work in three modes as decided  by the system designer. They are:</a:t>
            </a:r>
          </a:p>
          <a:p>
            <a:pPr algn="just">
              <a:buNone/>
            </a:pPr>
            <a:r>
              <a:rPr lang="en-IN" dirty="0" smtClean="0"/>
              <a:t>     Mode 0: Basic input/output</a:t>
            </a:r>
          </a:p>
          <a:p>
            <a:pPr algn="just">
              <a:buNone/>
            </a:pPr>
            <a:r>
              <a:rPr lang="en-IN" dirty="0" smtClean="0"/>
              <a:t>     Mode 1: Strobed input/output</a:t>
            </a:r>
          </a:p>
          <a:p>
            <a:pPr algn="just">
              <a:buNone/>
            </a:pPr>
            <a:r>
              <a:rPr lang="en-IN" dirty="0" smtClean="0"/>
              <a:t>     Mode 2: Bi-directional bus</a:t>
            </a:r>
          </a:p>
          <a:p>
            <a:pPr algn="just"/>
            <a:r>
              <a:rPr lang="en-IN" dirty="0" smtClean="0"/>
              <a:t> </a:t>
            </a:r>
            <a:r>
              <a:rPr lang="en-IN" b="1" dirty="0" smtClean="0"/>
              <a:t>Mode 0</a:t>
            </a:r>
            <a:r>
              <a:rPr lang="en-IN" dirty="0" smtClean="0"/>
              <a:t>: simplest and most widely used mode. Here two 8-bit ports A &amp; B and the 4-bit ports Port C (upper &amp; lower) may be used independently. Here data is simply taken in from an input port or given to an output port</a:t>
            </a:r>
          </a:p>
          <a:p>
            <a:pPr algn="just"/>
            <a:r>
              <a:rPr lang="en-IN" dirty="0" smtClean="0"/>
              <a:t> </a:t>
            </a:r>
            <a:r>
              <a:rPr lang="en-IN" b="1" dirty="0" smtClean="0"/>
              <a:t>Mode 1</a:t>
            </a:r>
            <a:r>
              <a:rPr lang="en-IN" dirty="0" smtClean="0"/>
              <a:t>: It is an ‘Handshaking’ mode. Handshake implies data transfer in which the communicating devices exchange request and acknowledge control signals with each other. In 8255 operating in this mode, port A &amp; B pins are used for data transfer, while 4 bits of each Port C are used for generating the handshaking signals for each of the 8-bit ports.</a:t>
            </a:r>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1295400"/>
            <a:ext cx="8458200" cy="4873752"/>
          </a:xfrm>
        </p:spPr>
        <p:txBody>
          <a:bodyPr/>
          <a:lstStyle/>
          <a:p>
            <a:pPr algn="just"/>
            <a:r>
              <a:rPr lang="en-IN" dirty="0" smtClean="0"/>
              <a:t> </a:t>
            </a:r>
            <a:r>
              <a:rPr lang="en-IN" b="1" dirty="0" smtClean="0"/>
              <a:t>Mode 2</a:t>
            </a:r>
            <a:r>
              <a:rPr lang="en-IN" dirty="0" smtClean="0"/>
              <a:t>: This is the bidirectional mode. Only Group A can use this mode. Here, port A is used for transmitting as well as receiving data. Handshaking signals generated by the upper 4 bits of Port C maintain bus discipline for proper flow  of data in the required direction. </a:t>
            </a:r>
            <a:endParaRPr lang="en-I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533400"/>
          </a:xfrm>
        </p:spPr>
        <p:txBody>
          <a:bodyPr>
            <a:normAutofit fontScale="90000"/>
          </a:bodyPr>
          <a:lstStyle/>
          <a:p>
            <a:r>
              <a:rPr lang="en-IN" dirty="0" smtClean="0"/>
              <a:t>Introduction</a:t>
            </a:r>
            <a:endParaRPr lang="en-IN" dirty="0"/>
          </a:p>
        </p:txBody>
      </p:sp>
      <p:sp>
        <p:nvSpPr>
          <p:cNvPr id="3" name="Content Placeholder 2"/>
          <p:cNvSpPr>
            <a:spLocks noGrp="1"/>
          </p:cNvSpPr>
          <p:nvPr>
            <p:ph sz="quarter" idx="1"/>
          </p:nvPr>
        </p:nvSpPr>
        <p:spPr>
          <a:xfrm>
            <a:off x="228600" y="762000"/>
            <a:ext cx="8534400" cy="6096000"/>
          </a:xfrm>
        </p:spPr>
        <p:txBody>
          <a:bodyPr/>
          <a:lstStyle/>
          <a:p>
            <a:r>
              <a:rPr lang="en-IN" dirty="0" smtClean="0"/>
              <a:t> Processor is just a computing device.</a:t>
            </a:r>
          </a:p>
          <a:p>
            <a:r>
              <a:rPr lang="en-IN" dirty="0" smtClean="0"/>
              <a:t> It computes what is expected of it and transfers it to the outside world.</a:t>
            </a:r>
          </a:p>
          <a:p>
            <a:r>
              <a:rPr lang="en-IN" dirty="0" smtClean="0"/>
              <a:t> Memory management form8086 is done by using the read and write control signals and I/O is accessed using these signals.</a:t>
            </a:r>
          </a:p>
          <a:p>
            <a:r>
              <a:rPr lang="en-IN" dirty="0" smtClean="0"/>
              <a:t> I/O devices are of different varieties, functions, features, specifications and so on.</a:t>
            </a:r>
          </a:p>
          <a:p>
            <a:r>
              <a:rPr lang="en-IN" dirty="0" smtClean="0"/>
              <a:t> As 8086 does not have the requisite hardware within it to manage each of them according to their special requirements and specifications.</a:t>
            </a:r>
          </a:p>
          <a:p>
            <a:r>
              <a:rPr lang="en-IN" dirty="0" smtClean="0"/>
              <a:t> I/O devices need some extra hardware to let them be interfaced to the processor.</a:t>
            </a:r>
          </a:p>
          <a:p>
            <a:r>
              <a:rPr lang="en-IN" dirty="0" smtClean="0"/>
              <a:t> In this context that various interfacing chips have been designed.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lstStyle/>
          <a:p>
            <a:r>
              <a:rPr lang="en-IN" dirty="0" smtClean="0"/>
              <a:t>4. Mode 0</a:t>
            </a:r>
            <a:endParaRPr lang="en-IN" dirty="0"/>
          </a:p>
        </p:txBody>
      </p:sp>
      <p:sp>
        <p:nvSpPr>
          <p:cNvPr id="3" name="Content Placeholder 2"/>
          <p:cNvSpPr>
            <a:spLocks noGrp="1"/>
          </p:cNvSpPr>
          <p:nvPr>
            <p:ph sz="quarter" idx="1"/>
          </p:nvPr>
        </p:nvSpPr>
        <p:spPr>
          <a:xfrm>
            <a:off x="228600" y="609600"/>
            <a:ext cx="8534400" cy="6248400"/>
          </a:xfrm>
        </p:spPr>
        <p:txBody>
          <a:bodyPr/>
          <a:lstStyle/>
          <a:p>
            <a:r>
              <a:rPr lang="en-IN" dirty="0" smtClean="0"/>
              <a:t> The specification of this mode are:</a:t>
            </a:r>
          </a:p>
          <a:p>
            <a:pPr>
              <a:buNone/>
            </a:pPr>
            <a:r>
              <a:rPr lang="en-IN" dirty="0" smtClean="0"/>
              <a:t>     1. Two 8-bit and two 4-bits ports</a:t>
            </a:r>
          </a:p>
          <a:p>
            <a:pPr>
              <a:buNone/>
            </a:pPr>
            <a:r>
              <a:rPr lang="en-IN" dirty="0" smtClean="0"/>
              <a:t>     2. Any port can be input or output</a:t>
            </a:r>
          </a:p>
          <a:p>
            <a:pPr>
              <a:buNone/>
            </a:pPr>
            <a:r>
              <a:rPr lang="en-IN" dirty="0" smtClean="0"/>
              <a:t>     3. Outputs are latched</a:t>
            </a:r>
          </a:p>
          <a:p>
            <a:pPr>
              <a:buNone/>
            </a:pPr>
            <a:r>
              <a:rPr lang="en-IN" dirty="0" smtClean="0"/>
              <a:t>     4. Inputs are not latched</a:t>
            </a:r>
          </a:p>
          <a:p>
            <a:pPr>
              <a:buNone/>
            </a:pPr>
            <a:r>
              <a:rPr lang="en-IN" dirty="0" smtClean="0"/>
              <a:t>     5. 16 different input/output combinations possible</a:t>
            </a:r>
          </a:p>
          <a:p>
            <a:pPr>
              <a:buNone/>
            </a:pPr>
            <a:endParaRPr lang="en-IN" dirty="0" smtClean="0"/>
          </a:p>
          <a:p>
            <a:r>
              <a:rPr lang="en-IN" dirty="0" smtClean="0"/>
              <a:t> check examples 9.2, 9.3 etc...</a:t>
            </a:r>
            <a:endParaRPr lang="en-I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0"/>
            <a:ext cx="8458200" cy="6629400"/>
          </a:xfrm>
        </p:spPr>
        <p:txBody>
          <a:bodyPr/>
          <a:lstStyle/>
          <a:p>
            <a:r>
              <a:rPr lang="en-IN" dirty="0" smtClean="0"/>
              <a:t> Following figure shows how 8 switches that are connected to Port B and Port C</a:t>
            </a:r>
            <a:r>
              <a:rPr lang="en-IN" sz="1050" dirty="0" smtClean="0"/>
              <a:t>U </a:t>
            </a:r>
            <a:r>
              <a:rPr lang="en-IN" sz="3600" dirty="0" smtClean="0"/>
              <a:t>. </a:t>
            </a:r>
            <a:r>
              <a:rPr lang="en-IN" dirty="0" smtClean="0"/>
              <a:t>When a switch is closed, a ‘0’ is read in, and when it is open, a ‘1’ is read into the port lines. To the pins of port A and Port C</a:t>
            </a:r>
            <a:r>
              <a:rPr lang="en-IN" sz="1600" dirty="0" smtClean="0"/>
              <a:t>L </a:t>
            </a:r>
            <a:r>
              <a:rPr lang="en-IN" dirty="0" smtClean="0"/>
              <a:t>connect 12 LEDs along with their current limiting resistors. The LEDs glow when the corresponding pins have a high logic on them.</a:t>
            </a:r>
          </a:p>
        </p:txBody>
      </p:sp>
      <p:pic>
        <p:nvPicPr>
          <p:cNvPr id="4" name="Picture 3" descr="slide 21.jpg"/>
          <p:cNvPicPr>
            <a:picLocks noChangeAspect="1"/>
          </p:cNvPicPr>
          <p:nvPr/>
        </p:nvPicPr>
        <p:blipFill>
          <a:blip r:embed="rId2" cstate="print"/>
          <a:stretch>
            <a:fillRect/>
          </a:stretch>
        </p:blipFill>
        <p:spPr>
          <a:xfrm>
            <a:off x="685800" y="2819400"/>
            <a:ext cx="7543799" cy="40386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152400"/>
            <a:ext cx="8763000" cy="6705600"/>
          </a:xfrm>
        </p:spPr>
        <p:txBody>
          <a:bodyPr/>
          <a:lstStyle/>
          <a:p>
            <a:r>
              <a:rPr lang="en-IN" dirty="0" smtClean="0"/>
              <a:t> Lets discuss the steps in the program that will be run:</a:t>
            </a:r>
          </a:p>
          <a:p>
            <a:pPr marL="514350" indent="-514350">
              <a:buNone/>
            </a:pPr>
            <a:r>
              <a:rPr lang="en-IN" dirty="0" smtClean="0"/>
              <a:t>     </a:t>
            </a:r>
            <a:r>
              <a:rPr lang="en-IN" dirty="0" err="1" smtClean="0"/>
              <a:t>i</a:t>
            </a:r>
            <a:r>
              <a:rPr lang="en-IN" dirty="0" smtClean="0"/>
              <a:t>. The ports &amp; the control register addresses have been given labels and will be specified using the EQU directive. As port addresses are 8 bits long, fixed port addressing can be used.</a:t>
            </a:r>
          </a:p>
          <a:p>
            <a:pPr marL="514350" indent="-514350">
              <a:buNone/>
            </a:pPr>
            <a:r>
              <a:rPr lang="en-IN" dirty="0" smtClean="0"/>
              <a:t>    ii. The switch settings at the input Port B can be read in directly and transferred to the output Port A.</a:t>
            </a:r>
          </a:p>
          <a:p>
            <a:pPr marL="514350" indent="-514350">
              <a:buNone/>
            </a:pPr>
            <a:r>
              <a:rPr lang="en-IN" dirty="0" smtClean="0"/>
              <a:t>   iii. The data at Port C</a:t>
            </a:r>
            <a:r>
              <a:rPr lang="en-IN" sz="1200" dirty="0" smtClean="0"/>
              <a:t>U </a:t>
            </a:r>
            <a:r>
              <a:rPr lang="en-IN" sz="1800" dirty="0" smtClean="0"/>
              <a:t> </a:t>
            </a:r>
            <a:r>
              <a:rPr lang="en-IN" dirty="0" smtClean="0"/>
              <a:t>can be read in by inputting Port C fully, but the switch settings will be available only at the upper 4 bits position and have to be shifted to the position of the lower 4 bits to output it to the LEDs.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r>
              <a:rPr lang="en-IN" dirty="0" smtClean="0"/>
              <a:t>Program </a:t>
            </a:r>
            <a:endParaRPr lang="en-IN" dirty="0"/>
          </a:p>
        </p:txBody>
      </p:sp>
      <p:pic>
        <p:nvPicPr>
          <p:cNvPr id="5" name="Picture 4" descr="slide 23.jpg"/>
          <p:cNvPicPr>
            <a:picLocks noChangeAspect="1"/>
          </p:cNvPicPr>
          <p:nvPr/>
        </p:nvPicPr>
        <p:blipFill>
          <a:blip r:embed="rId2" cstate="print"/>
          <a:stretch>
            <a:fillRect/>
          </a:stretch>
        </p:blipFill>
        <p:spPr>
          <a:xfrm>
            <a:off x="0" y="762000"/>
            <a:ext cx="9144000" cy="604004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411162"/>
          </a:xfrm>
        </p:spPr>
        <p:txBody>
          <a:bodyPr>
            <a:normAutofit fontScale="90000"/>
          </a:bodyPr>
          <a:lstStyle/>
          <a:p>
            <a:r>
              <a:rPr lang="en-IN" dirty="0" smtClean="0"/>
              <a:t>Interfacing 16 Bits I/O ports to the 8255</a:t>
            </a:r>
            <a:endParaRPr lang="en-IN" dirty="0"/>
          </a:p>
        </p:txBody>
      </p:sp>
      <p:sp>
        <p:nvSpPr>
          <p:cNvPr id="3" name="Content Placeholder 2"/>
          <p:cNvSpPr>
            <a:spLocks noGrp="1"/>
          </p:cNvSpPr>
          <p:nvPr>
            <p:ph sz="quarter" idx="1"/>
          </p:nvPr>
        </p:nvSpPr>
        <p:spPr>
          <a:xfrm>
            <a:off x="304800" y="762000"/>
            <a:ext cx="8839200" cy="6096000"/>
          </a:xfrm>
        </p:spPr>
        <p:txBody>
          <a:bodyPr/>
          <a:lstStyle/>
          <a:p>
            <a:r>
              <a:rPr lang="en-IN" dirty="0" smtClean="0"/>
              <a:t> Above is for a port to which only 8-bit data is to be transferred from D</a:t>
            </a:r>
            <a:r>
              <a:rPr lang="en-IN" sz="1600" dirty="0" smtClean="0"/>
              <a:t>0 </a:t>
            </a:r>
            <a:r>
              <a:rPr lang="en-IN" sz="2000" dirty="0" smtClean="0"/>
              <a:t>to D</a:t>
            </a:r>
            <a:r>
              <a:rPr lang="en-IN" sz="1400" dirty="0" smtClean="0"/>
              <a:t>7 </a:t>
            </a:r>
            <a:r>
              <a:rPr lang="en-IN" dirty="0" smtClean="0"/>
              <a:t>of the data bus of the processor.</a:t>
            </a:r>
          </a:p>
          <a:p>
            <a:r>
              <a:rPr lang="en-IN" dirty="0" smtClean="0"/>
              <a:t> Since 8086 has a data bus width of 16 Bits, it is quite possible that it may sometimes need to send/receive 16 bits through a parallel port when the port has a data bus of width 16 bits.</a:t>
            </a:r>
          </a:p>
          <a:p>
            <a:pPr>
              <a:buNone/>
            </a:pPr>
            <a:endParaRPr lang="en-IN" dirty="0" smtClean="0"/>
          </a:p>
        </p:txBody>
      </p:sp>
      <p:pic>
        <p:nvPicPr>
          <p:cNvPr id="4" name="Picture 3" descr="slide 24.jpg"/>
          <p:cNvPicPr>
            <a:picLocks noChangeAspect="1"/>
          </p:cNvPicPr>
          <p:nvPr/>
        </p:nvPicPr>
        <p:blipFill>
          <a:blip r:embed="rId2" cstate="print"/>
          <a:stretch>
            <a:fillRect/>
          </a:stretch>
        </p:blipFill>
        <p:spPr>
          <a:xfrm>
            <a:off x="304800" y="3048000"/>
            <a:ext cx="8305799" cy="3810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487362"/>
          </a:xfrm>
        </p:spPr>
        <p:txBody>
          <a:bodyPr>
            <a:normAutofit fontScale="90000"/>
          </a:bodyPr>
          <a:lstStyle/>
          <a:p>
            <a:r>
              <a:rPr lang="en-IN" dirty="0" smtClean="0"/>
              <a:t>Mode 1</a:t>
            </a:r>
            <a:endParaRPr lang="en-IN" dirty="0"/>
          </a:p>
        </p:txBody>
      </p:sp>
      <p:sp>
        <p:nvSpPr>
          <p:cNvPr id="3" name="Content Placeholder 2"/>
          <p:cNvSpPr>
            <a:spLocks noGrp="1"/>
          </p:cNvSpPr>
          <p:nvPr>
            <p:ph sz="quarter" idx="1"/>
          </p:nvPr>
        </p:nvSpPr>
        <p:spPr>
          <a:xfrm>
            <a:off x="228600" y="457200"/>
            <a:ext cx="8534400" cy="6400800"/>
          </a:xfrm>
        </p:spPr>
        <p:txBody>
          <a:bodyPr>
            <a:normAutofit lnSpcReduction="10000"/>
          </a:bodyPr>
          <a:lstStyle/>
          <a:p>
            <a:r>
              <a:rPr lang="en-IN" dirty="0" smtClean="0"/>
              <a:t> its called handshaking mode</a:t>
            </a:r>
          </a:p>
          <a:p>
            <a:r>
              <a:rPr lang="en-IN" dirty="0" smtClean="0"/>
              <a:t> here Port A and Port B can be used for data input or output</a:t>
            </a:r>
          </a:p>
          <a:p>
            <a:r>
              <a:rPr lang="en-IN" dirty="0" smtClean="0"/>
              <a:t> bits of Port C are used as handshaking signals to control these data transfers.</a:t>
            </a:r>
          </a:p>
          <a:p>
            <a:r>
              <a:rPr lang="en-IN" dirty="0" smtClean="0"/>
              <a:t> mode is referred to as </a:t>
            </a:r>
            <a:r>
              <a:rPr lang="en-IN" dirty="0" err="1" smtClean="0"/>
              <a:t>strobed</a:t>
            </a:r>
            <a:r>
              <a:rPr lang="en-IN" dirty="0" smtClean="0"/>
              <a:t> input/output mode also</a:t>
            </a:r>
          </a:p>
          <a:p>
            <a:r>
              <a:rPr lang="en-IN" dirty="0" smtClean="0"/>
              <a:t> strobe- indicative of signalling- classically by the use of light</a:t>
            </a:r>
          </a:p>
          <a:p>
            <a:r>
              <a:rPr lang="en-IN" dirty="0" smtClean="0"/>
              <a:t> Recollect the grouping into groups A and B</a:t>
            </a:r>
          </a:p>
          <a:p>
            <a:pPr>
              <a:buNone/>
            </a:pPr>
            <a:r>
              <a:rPr lang="en-IN" dirty="0" smtClean="0"/>
              <a:t>    </a:t>
            </a:r>
            <a:r>
              <a:rPr lang="en-IN" dirty="0" err="1" smtClean="0"/>
              <a:t>i</a:t>
            </a:r>
            <a:r>
              <a:rPr lang="en-IN" dirty="0" smtClean="0"/>
              <a:t>. Each group contains one 8-bit and one 4-bit port. The port 4-bit port is used for ‘Handshaking’</a:t>
            </a:r>
          </a:p>
          <a:p>
            <a:pPr>
              <a:buNone/>
            </a:pPr>
            <a:r>
              <a:rPr lang="en-IN" dirty="0" smtClean="0"/>
              <a:t>   ii. The 8-bit port can be either an input or an output</a:t>
            </a:r>
          </a:p>
          <a:p>
            <a:pPr>
              <a:buNone/>
            </a:pPr>
            <a:r>
              <a:rPr lang="en-IN" dirty="0" smtClean="0"/>
              <a:t>  iii. Input and Output are latched</a:t>
            </a:r>
          </a:p>
          <a:p>
            <a:pPr>
              <a:buNone/>
            </a:pPr>
            <a:r>
              <a:rPr lang="en-IN" dirty="0" smtClean="0"/>
              <a:t>  iv. The 4-bit port is used for control and status of the 8-bit data port</a:t>
            </a:r>
          </a:p>
          <a:p>
            <a:pPr>
              <a:buNone/>
            </a:pPr>
            <a:r>
              <a:rPr lang="en-IN" dirty="0" smtClean="0"/>
              <a:t> v. Interrupt logic is supported</a:t>
            </a:r>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7600" cy="533400"/>
          </a:xfrm>
        </p:spPr>
        <p:txBody>
          <a:bodyPr>
            <a:normAutofit fontScale="90000"/>
          </a:bodyPr>
          <a:lstStyle/>
          <a:p>
            <a:r>
              <a:rPr lang="en-IN" dirty="0" smtClean="0"/>
              <a:t>1. Strobed input Mode</a:t>
            </a:r>
            <a:endParaRPr lang="en-IN" dirty="0"/>
          </a:p>
        </p:txBody>
      </p:sp>
      <p:sp>
        <p:nvSpPr>
          <p:cNvPr id="3" name="Content Placeholder 2"/>
          <p:cNvSpPr>
            <a:spLocks noGrp="1"/>
          </p:cNvSpPr>
          <p:nvPr>
            <p:ph sz="quarter" idx="1"/>
          </p:nvPr>
        </p:nvSpPr>
        <p:spPr>
          <a:xfrm>
            <a:off x="152400" y="533400"/>
            <a:ext cx="8610600" cy="6324600"/>
          </a:xfrm>
        </p:spPr>
        <p:txBody>
          <a:bodyPr/>
          <a:lstStyle/>
          <a:p>
            <a:r>
              <a:rPr lang="en-IN" dirty="0" smtClean="0"/>
              <a:t> figure 9.10 shows the signal definitions of Port C when Ports A and/or B are used as inputs. </a:t>
            </a:r>
            <a:endParaRPr lang="en-IN" dirty="0"/>
          </a:p>
        </p:txBody>
      </p:sp>
      <p:pic>
        <p:nvPicPr>
          <p:cNvPr id="4" name="Picture 3" descr="slide 27.jpg"/>
          <p:cNvPicPr>
            <a:picLocks noChangeAspect="1"/>
          </p:cNvPicPr>
          <p:nvPr/>
        </p:nvPicPr>
        <p:blipFill>
          <a:blip r:embed="rId2" cstate="print"/>
          <a:stretch>
            <a:fillRect/>
          </a:stretch>
        </p:blipFill>
        <p:spPr>
          <a:xfrm>
            <a:off x="61319" y="1524000"/>
            <a:ext cx="8701681" cy="53340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610600" cy="6858000"/>
          </a:xfrm>
        </p:spPr>
        <p:txBody>
          <a:bodyPr/>
          <a:lstStyle/>
          <a:p>
            <a:pPr>
              <a:buNone/>
            </a:pPr>
            <a:endParaRPr lang="en-IN" dirty="0" smtClean="0"/>
          </a:p>
          <a:p>
            <a:pPr marL="514350" indent="-514350">
              <a:buAutoNum type="romanLcPeriod"/>
            </a:pPr>
            <a:r>
              <a:rPr lang="en-IN" b="1" dirty="0" smtClean="0"/>
              <a:t>STB (strobe) </a:t>
            </a:r>
            <a:r>
              <a:rPr lang="en-IN" dirty="0" smtClean="0"/>
              <a:t>: The peripheral sends a data byte to the 8255, indicates this by lowering the strobe line. This active low signal is given by an input device indicating that it has sent a byte of data to the 8255, which will be latched therein</a:t>
            </a:r>
          </a:p>
          <a:p>
            <a:pPr marL="514350" indent="-514350">
              <a:buAutoNum type="romanLcPeriod"/>
            </a:pPr>
            <a:r>
              <a:rPr lang="en-IN" b="1" dirty="0" smtClean="0"/>
              <a:t> IBF (Input Buffer Full) </a:t>
            </a:r>
            <a:r>
              <a:rPr lang="en-IN" dirty="0" smtClean="0"/>
              <a:t>: This is the signal the 8255 sends as acknowledgement to indicate that the input latch has received the byte sent by the peripheral. It is set when 8086 reads the data.</a:t>
            </a:r>
          </a:p>
          <a:p>
            <a:pPr marL="514350" indent="-514350">
              <a:buAutoNum type="romanLcPeriod"/>
            </a:pPr>
            <a:r>
              <a:rPr lang="en-IN" b="1" dirty="0" smtClean="0"/>
              <a:t> INTR( Interrupt request)</a:t>
            </a:r>
            <a:r>
              <a:rPr lang="en-IN" dirty="0" smtClean="0"/>
              <a:t> : A high on this is used to interrupt the CPU. This is set to high if STB is high, IBF is high and the INTE (Interrupt enable) FF is set. It is reset by falling edge of RD</a:t>
            </a:r>
            <a:r>
              <a:rPr lang="en-IN" b="1" dirty="0" smtClean="0"/>
              <a:t> </a:t>
            </a:r>
            <a:r>
              <a:rPr lang="en-IN" dirty="0" smtClean="0"/>
              <a:t> </a:t>
            </a:r>
            <a:endParaRPr lang="en-IN" b="1" dirty="0"/>
          </a:p>
        </p:txBody>
      </p:sp>
      <p:cxnSp>
        <p:nvCxnSpPr>
          <p:cNvPr id="5" name="Straight Connector 4"/>
          <p:cNvCxnSpPr/>
          <p:nvPr/>
        </p:nvCxnSpPr>
        <p:spPr>
          <a:xfrm>
            <a:off x="914400" y="457200"/>
            <a:ext cx="6096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467600" cy="487362"/>
          </a:xfrm>
        </p:spPr>
        <p:txBody>
          <a:bodyPr>
            <a:normAutofit fontScale="90000"/>
          </a:bodyPr>
          <a:lstStyle/>
          <a:p>
            <a:r>
              <a:rPr lang="en-IN" dirty="0" smtClean="0"/>
              <a:t>2. Strobed Output</a:t>
            </a:r>
            <a:endParaRPr lang="en-IN" dirty="0"/>
          </a:p>
        </p:txBody>
      </p:sp>
      <p:sp>
        <p:nvSpPr>
          <p:cNvPr id="3" name="Content Placeholder 2"/>
          <p:cNvSpPr>
            <a:spLocks noGrp="1"/>
          </p:cNvSpPr>
          <p:nvPr>
            <p:ph sz="quarter" idx="1"/>
          </p:nvPr>
        </p:nvSpPr>
        <p:spPr>
          <a:xfrm>
            <a:off x="152400" y="838200"/>
            <a:ext cx="8534400" cy="6019800"/>
          </a:xfrm>
        </p:spPr>
        <p:txBody>
          <a:bodyPr/>
          <a:lstStyle/>
          <a:p>
            <a:r>
              <a:rPr lang="en-IN" dirty="0" smtClean="0"/>
              <a:t> In a similar way, Mode1 output uses the pins of Port C, as shown in figure below. </a:t>
            </a:r>
            <a:endParaRPr lang="en-IN" dirty="0"/>
          </a:p>
        </p:txBody>
      </p:sp>
      <p:pic>
        <p:nvPicPr>
          <p:cNvPr id="4" name="Picture 3" descr="slide 29.jpg"/>
          <p:cNvPicPr>
            <a:picLocks noChangeAspect="1"/>
          </p:cNvPicPr>
          <p:nvPr/>
        </p:nvPicPr>
        <p:blipFill>
          <a:blip r:embed="rId2" cstate="print"/>
          <a:stretch>
            <a:fillRect/>
          </a:stretch>
        </p:blipFill>
        <p:spPr>
          <a:xfrm>
            <a:off x="248478" y="1600200"/>
            <a:ext cx="8514521" cy="52578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228600"/>
            <a:ext cx="9144000" cy="7086600"/>
          </a:xfrm>
        </p:spPr>
        <p:txBody>
          <a:bodyPr>
            <a:normAutofit lnSpcReduction="10000"/>
          </a:bodyPr>
          <a:lstStyle/>
          <a:p>
            <a:pPr>
              <a:buNone/>
            </a:pPr>
            <a:r>
              <a:rPr lang="en-IN" dirty="0" smtClean="0"/>
              <a:t> </a:t>
            </a:r>
          </a:p>
          <a:p>
            <a:pPr marL="514350" indent="-514350">
              <a:buNone/>
            </a:pPr>
            <a:r>
              <a:rPr lang="en-IN" b="1" dirty="0" smtClean="0"/>
              <a:t>  </a:t>
            </a:r>
            <a:r>
              <a:rPr lang="en-IN" b="1" dirty="0" err="1" smtClean="0"/>
              <a:t>i</a:t>
            </a:r>
            <a:r>
              <a:rPr lang="en-IN" b="1" dirty="0" smtClean="0"/>
              <a:t>. OBF (Output Buffer Full) </a:t>
            </a:r>
            <a:r>
              <a:rPr lang="en-IN" dirty="0" smtClean="0"/>
              <a:t>: when processor writes a data byte to the output latch of 8255, signal goes low. It indicates that this data can be read into the peripheral. It goes high when the peripheral takes the data and acknowledges it.</a:t>
            </a:r>
          </a:p>
          <a:p>
            <a:pPr marL="514350" indent="-514350">
              <a:buNone/>
            </a:pPr>
            <a:r>
              <a:rPr lang="en-IN" dirty="0" smtClean="0"/>
              <a:t>  ii.</a:t>
            </a:r>
            <a:r>
              <a:rPr lang="en-IN" b="1" dirty="0" smtClean="0"/>
              <a:t> ACK </a:t>
            </a:r>
            <a:r>
              <a:rPr lang="en-IN" dirty="0" smtClean="0"/>
              <a:t>: This is the signal given by a peripheral when it accepts the data from 8255A. A ‘low’ on this input informs the 8255 that the data from the port has been accepted. In essence, a response from the peripheral device indicating that it has received the data output by the CPU.</a:t>
            </a:r>
          </a:p>
          <a:p>
            <a:pPr marL="514350" indent="-514350">
              <a:buNone/>
            </a:pPr>
            <a:r>
              <a:rPr lang="en-IN" dirty="0" smtClean="0"/>
              <a:t> iii. </a:t>
            </a:r>
            <a:r>
              <a:rPr lang="en-IN" b="1" dirty="0" smtClean="0"/>
              <a:t>INTR(Interrupt Request)</a:t>
            </a:r>
            <a:r>
              <a:rPr lang="en-IN" dirty="0" smtClean="0"/>
              <a:t> : This signals goes high after the acknowledge signal is removed. This can be used to prompt the processor to deliver the next data byte into the output latch of the 8255.</a:t>
            </a:r>
          </a:p>
          <a:p>
            <a:pPr marL="514350" indent="-514350">
              <a:buNone/>
            </a:pPr>
            <a:r>
              <a:rPr lang="en-IN" dirty="0" smtClean="0"/>
              <a:t> iv</a:t>
            </a:r>
            <a:r>
              <a:rPr lang="en-IN" b="1" dirty="0" smtClean="0"/>
              <a:t>. INTE (Interrupt Enable) </a:t>
            </a:r>
            <a:r>
              <a:rPr lang="en-IN" dirty="0" smtClean="0"/>
              <a:t>: is an internal flip which can be set/reset by the BSR mode of port C on PC6 &amp; PC2 respectively. Internal flip flop used to enable or disable the generation of the INTR signal. </a:t>
            </a:r>
          </a:p>
        </p:txBody>
      </p:sp>
      <p:cxnSp>
        <p:nvCxnSpPr>
          <p:cNvPr id="5" name="Straight Connector 4"/>
          <p:cNvCxnSpPr/>
          <p:nvPr/>
        </p:nvCxnSpPr>
        <p:spPr>
          <a:xfrm>
            <a:off x="533400" y="228600"/>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1905000"/>
            <a:ext cx="762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r>
              <a:rPr lang="en-IN" dirty="0" smtClean="0"/>
              <a:t>1.  Trainer Kit</a:t>
            </a:r>
            <a:endParaRPr lang="en-IN" dirty="0"/>
          </a:p>
        </p:txBody>
      </p:sp>
      <p:sp>
        <p:nvSpPr>
          <p:cNvPr id="3" name="Content Placeholder 2"/>
          <p:cNvSpPr>
            <a:spLocks noGrp="1"/>
          </p:cNvSpPr>
          <p:nvPr>
            <p:ph sz="quarter" idx="1"/>
          </p:nvPr>
        </p:nvSpPr>
        <p:spPr>
          <a:xfrm>
            <a:off x="228600" y="685800"/>
            <a:ext cx="8458200" cy="6172200"/>
          </a:xfrm>
        </p:spPr>
        <p:txBody>
          <a:bodyPr>
            <a:normAutofit lnSpcReduction="10000"/>
          </a:bodyPr>
          <a:lstStyle/>
          <a:p>
            <a:r>
              <a:rPr lang="en-IN" dirty="0" smtClean="0"/>
              <a:t> Current PCs do not have 8086 processor, so we cannot use the PC for a first level understanding of interfacing</a:t>
            </a:r>
          </a:p>
          <a:p>
            <a:r>
              <a:rPr lang="en-IN" dirty="0" smtClean="0"/>
              <a:t> PCs use many interfacing chips in its chipset</a:t>
            </a:r>
          </a:p>
          <a:p>
            <a:r>
              <a:rPr lang="en-IN" dirty="0" smtClean="0"/>
              <a:t>We will try to understand the idea of interfacing by the use of a trainer kit which have been designed for educational purposes.</a:t>
            </a:r>
          </a:p>
          <a:p>
            <a:r>
              <a:rPr lang="en-IN" dirty="0" smtClean="0"/>
              <a:t> It has all hardware and software components for “training”</a:t>
            </a:r>
          </a:p>
          <a:p>
            <a:r>
              <a:rPr lang="en-IN" dirty="0" smtClean="0"/>
              <a:t>Trainer kit has following features </a:t>
            </a:r>
          </a:p>
          <a:p>
            <a:pPr>
              <a:buNone/>
            </a:pPr>
            <a:r>
              <a:rPr lang="en-IN" dirty="0" smtClean="0"/>
              <a:t>     1. Intel 8086 CPU at 4.77 MHz clock speed</a:t>
            </a:r>
          </a:p>
          <a:p>
            <a:pPr>
              <a:buNone/>
            </a:pPr>
            <a:r>
              <a:rPr lang="en-IN" dirty="0" smtClean="0"/>
              <a:t>     2. 16KB for monitor EPROM upgradable to 64KB</a:t>
            </a:r>
          </a:p>
          <a:p>
            <a:pPr>
              <a:buNone/>
            </a:pPr>
            <a:r>
              <a:rPr lang="en-IN" dirty="0" smtClean="0"/>
              <a:t>     3. 16KB RAM expandable to 64KB</a:t>
            </a:r>
          </a:p>
          <a:p>
            <a:pPr>
              <a:buNone/>
            </a:pPr>
            <a:r>
              <a:rPr lang="en-IN" dirty="0" smtClean="0"/>
              <a:t>     4. Standard RS232C compatible serial port brought out to a 9-pin D-type male connector</a:t>
            </a:r>
          </a:p>
          <a:p>
            <a:pPr>
              <a:buNone/>
            </a:pPr>
            <a:r>
              <a:rPr lang="en-IN" dirty="0" smtClean="0"/>
              <a:t>     5. 3 channel 16-Bit counter/timer using 8253 terminating in an I/O pin connector</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534400" cy="6858000"/>
          </a:xfrm>
        </p:spPr>
        <p:txBody>
          <a:bodyPr/>
          <a:lstStyle/>
          <a:p>
            <a:pPr>
              <a:buNone/>
            </a:pPr>
            <a:r>
              <a:rPr lang="en-IN" dirty="0" smtClean="0"/>
              <a:t>v. In Mode 1, output mode, two pins PC4 and PC5 are not used as handshaking signals . They may be used as input or output lines as desired.</a:t>
            </a:r>
          </a:p>
          <a:p>
            <a:pPr>
              <a:buNone/>
            </a:pPr>
            <a:endParaRPr lang="en-IN" dirty="0" smtClean="0"/>
          </a:p>
          <a:p>
            <a:pPr>
              <a:buNone/>
            </a:pPr>
            <a:r>
              <a:rPr lang="en-IN" dirty="0" smtClean="0"/>
              <a:t>The figure shows the status of Port C for input &amp; output configuration of mode 1</a:t>
            </a:r>
            <a:endParaRPr lang="en-IN" dirty="0"/>
          </a:p>
        </p:txBody>
      </p:sp>
      <p:pic>
        <p:nvPicPr>
          <p:cNvPr id="4" name="Picture 3" descr="slide 31.jpg"/>
          <p:cNvPicPr>
            <a:picLocks noChangeAspect="1"/>
          </p:cNvPicPr>
          <p:nvPr/>
        </p:nvPicPr>
        <p:blipFill>
          <a:blip r:embed="rId2" cstate="print"/>
          <a:stretch>
            <a:fillRect/>
          </a:stretch>
        </p:blipFill>
        <p:spPr>
          <a:xfrm>
            <a:off x="277965" y="2514600"/>
            <a:ext cx="8104035" cy="43434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382000" cy="762000"/>
          </a:xfrm>
        </p:spPr>
        <p:txBody>
          <a:bodyPr/>
          <a:lstStyle/>
          <a:p>
            <a:r>
              <a:rPr lang="en-IN" dirty="0" smtClean="0"/>
              <a:t>Mode 2 ( Strobed Bidirectional Bus I/O)</a:t>
            </a:r>
            <a:endParaRPr lang="en-IN" dirty="0"/>
          </a:p>
        </p:txBody>
      </p:sp>
      <p:sp>
        <p:nvSpPr>
          <p:cNvPr id="3" name="Content Placeholder 2"/>
          <p:cNvSpPr>
            <a:spLocks noGrp="1"/>
          </p:cNvSpPr>
          <p:nvPr>
            <p:ph sz="quarter" idx="1"/>
          </p:nvPr>
        </p:nvSpPr>
        <p:spPr>
          <a:xfrm>
            <a:off x="228600" y="838200"/>
            <a:ext cx="8534400" cy="6019800"/>
          </a:xfrm>
        </p:spPr>
        <p:txBody>
          <a:bodyPr/>
          <a:lstStyle/>
          <a:p>
            <a:r>
              <a:rPr lang="en-IN" dirty="0" smtClean="0"/>
              <a:t> configuration provides the mean for communicating with a peripheral device or structure on a single 8-bit bus for  both transmitting and receiving data.</a:t>
            </a:r>
          </a:p>
          <a:p>
            <a:r>
              <a:rPr lang="en-IN" dirty="0" smtClean="0"/>
              <a:t> Handshaking signals are provided to maintain proper bus flow discipline in a similar manner to Mode1.</a:t>
            </a:r>
          </a:p>
          <a:p>
            <a:r>
              <a:rPr lang="en-IN" dirty="0" smtClean="0"/>
              <a:t> Interrupt generation and enable/disable functions are also available</a:t>
            </a:r>
          </a:p>
          <a:p>
            <a:r>
              <a:rPr lang="en-IN" dirty="0" smtClean="0"/>
              <a:t>Mode 2 basic functional definitions are:</a:t>
            </a:r>
          </a:p>
          <a:p>
            <a:pPr>
              <a:buNone/>
            </a:pPr>
            <a:r>
              <a:rPr lang="en-IN" dirty="0" smtClean="0"/>
              <a:t>   1. Used in Group A only</a:t>
            </a:r>
          </a:p>
          <a:p>
            <a:pPr>
              <a:buNone/>
            </a:pPr>
            <a:r>
              <a:rPr lang="en-IN" dirty="0" smtClean="0"/>
              <a:t>   2. One 8-bit, bi-directional bus port and a 5-bit control port</a:t>
            </a:r>
          </a:p>
          <a:p>
            <a:pPr>
              <a:buNone/>
            </a:pPr>
            <a:r>
              <a:rPr lang="en-IN" dirty="0" smtClean="0"/>
              <a:t>   3. Both inputs &amp; outputs are latched</a:t>
            </a:r>
          </a:p>
          <a:p>
            <a:pPr>
              <a:buNone/>
            </a:pPr>
            <a:r>
              <a:rPr lang="en-IN" dirty="0" smtClean="0"/>
              <a:t>   4. the 5-bit control port is used for control &amp; status for the 8-bit, bi-directional bus port.</a:t>
            </a:r>
            <a:endParaRPr lang="en-I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3000" cy="1143000"/>
          </a:xfrm>
        </p:spPr>
        <p:txBody>
          <a:bodyPr/>
          <a:lstStyle/>
          <a:p>
            <a:pPr algn="ctr"/>
            <a:r>
              <a:rPr lang="en-IN" dirty="0" smtClean="0"/>
              <a:t>Interfacing Liquid Crystal displays to the 8086</a:t>
            </a:r>
            <a:endParaRPr lang="en-IN" dirty="0"/>
          </a:p>
        </p:txBody>
      </p:sp>
      <p:sp>
        <p:nvSpPr>
          <p:cNvPr id="3" name="Content Placeholder 2"/>
          <p:cNvSpPr>
            <a:spLocks noGrp="1"/>
          </p:cNvSpPr>
          <p:nvPr>
            <p:ph sz="quarter" idx="1"/>
          </p:nvPr>
        </p:nvSpPr>
        <p:spPr>
          <a:xfrm>
            <a:off x="0" y="762000"/>
            <a:ext cx="8915400" cy="3352800"/>
          </a:xfrm>
        </p:spPr>
        <p:txBody>
          <a:bodyPr>
            <a:normAutofit fontScale="92500"/>
          </a:bodyPr>
          <a:lstStyle/>
          <a:p>
            <a:pPr algn="just"/>
            <a:r>
              <a:rPr lang="en-IN" dirty="0" smtClean="0"/>
              <a:t> Liquid Crystals Displays (LCDs) are very  popular with their qualities of low dissipation and ease of use</a:t>
            </a:r>
          </a:p>
          <a:p>
            <a:pPr algn="just"/>
            <a:r>
              <a:rPr lang="en-IN" dirty="0" smtClean="0"/>
              <a:t> problem occurs only with viewing angle</a:t>
            </a:r>
          </a:p>
          <a:p>
            <a:pPr algn="just"/>
            <a:r>
              <a:rPr lang="en-IN" dirty="0" smtClean="0"/>
              <a:t> display will not be equally clear in all viewing angles</a:t>
            </a:r>
          </a:p>
          <a:p>
            <a:pPr algn="just"/>
            <a:r>
              <a:rPr lang="en-IN" dirty="0" smtClean="0"/>
              <a:t> modules with many different specifications are available</a:t>
            </a:r>
          </a:p>
          <a:p>
            <a:pPr algn="just"/>
            <a:r>
              <a:rPr lang="en-IN" dirty="0" smtClean="0"/>
              <a:t> LCD module has registers writing into which the display can be easily programmed and controlled</a:t>
            </a:r>
          </a:p>
          <a:p>
            <a:pPr algn="just"/>
            <a:r>
              <a:rPr lang="en-IN" dirty="0" smtClean="0"/>
              <a:t> Here we use a 16X2 character LCD, as shown in below diagram. </a:t>
            </a:r>
          </a:p>
          <a:p>
            <a:pPr algn="just"/>
            <a:endParaRPr lang="en-IN" dirty="0" smtClean="0"/>
          </a:p>
          <a:p>
            <a:pPr algn="just">
              <a:buNone/>
            </a:pPr>
            <a:endParaRPr lang="en-IN" dirty="0"/>
          </a:p>
        </p:txBody>
      </p:sp>
      <p:pic>
        <p:nvPicPr>
          <p:cNvPr id="4" name="Picture 3" descr="slide 45.jpg"/>
          <p:cNvPicPr>
            <a:picLocks noChangeAspect="1"/>
          </p:cNvPicPr>
          <p:nvPr/>
        </p:nvPicPr>
        <p:blipFill>
          <a:blip r:embed="rId2" cstate="print"/>
          <a:stretch>
            <a:fillRect/>
          </a:stretch>
        </p:blipFill>
        <p:spPr>
          <a:xfrm>
            <a:off x="762000" y="3886200"/>
            <a:ext cx="6633655" cy="265399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610600" cy="6858000"/>
          </a:xfrm>
        </p:spPr>
        <p:txBody>
          <a:bodyPr/>
          <a:lstStyle/>
          <a:p>
            <a:pPr>
              <a:buNone/>
            </a:pPr>
            <a:r>
              <a:rPr lang="en-IN" dirty="0" smtClean="0"/>
              <a:t>PINS of the LCD</a:t>
            </a:r>
          </a:p>
          <a:p>
            <a:r>
              <a:rPr lang="en-IN" dirty="0" smtClean="0"/>
              <a:t>The LCD selected is of 16 pins and its module shown below in table</a:t>
            </a:r>
          </a:p>
          <a:p>
            <a:pPr>
              <a:buNone/>
            </a:pPr>
            <a:r>
              <a:rPr lang="en-IN" dirty="0" smtClean="0"/>
              <a:t> </a:t>
            </a:r>
            <a:endParaRPr lang="en-IN" dirty="0"/>
          </a:p>
        </p:txBody>
      </p:sp>
      <p:pic>
        <p:nvPicPr>
          <p:cNvPr id="4" name="Picture 3" descr="slide 46.jpg"/>
          <p:cNvPicPr>
            <a:picLocks noChangeAspect="1"/>
          </p:cNvPicPr>
          <p:nvPr/>
        </p:nvPicPr>
        <p:blipFill>
          <a:blip r:embed="rId2" cstate="print"/>
          <a:stretch>
            <a:fillRect/>
          </a:stretch>
        </p:blipFill>
        <p:spPr>
          <a:xfrm>
            <a:off x="369541" y="1219200"/>
            <a:ext cx="8164859" cy="56388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0"/>
            <a:ext cx="8915400" cy="6858000"/>
          </a:xfrm>
        </p:spPr>
        <p:txBody>
          <a:bodyPr/>
          <a:lstStyle/>
          <a:p>
            <a:r>
              <a:rPr lang="en-IN" dirty="0" smtClean="0"/>
              <a:t> Here DB0 to DB7 correspond to the data pins</a:t>
            </a:r>
          </a:p>
          <a:p>
            <a:r>
              <a:rPr lang="en-IN" dirty="0" smtClean="0"/>
              <a:t> others are for control signals and the power supply</a:t>
            </a:r>
          </a:p>
          <a:p>
            <a:r>
              <a:rPr lang="en-IN" dirty="0" smtClean="0"/>
              <a:t> VEE is a pin used to adjust the contrast of the display as connected to potentiometer </a:t>
            </a:r>
            <a:r>
              <a:rPr lang="en-IN" dirty="0" err="1" smtClean="0"/>
              <a:t>inorder</a:t>
            </a:r>
            <a:r>
              <a:rPr lang="en-IN" dirty="0" smtClean="0"/>
              <a:t> to adjust the contrast</a:t>
            </a:r>
          </a:p>
          <a:p>
            <a:r>
              <a:rPr lang="en-IN" dirty="0" smtClean="0"/>
              <a:t> also pin has VCC and ground </a:t>
            </a:r>
          </a:p>
          <a:p>
            <a:r>
              <a:rPr lang="en-IN" dirty="0" smtClean="0"/>
              <a:t> two pins for backlighting, if necessary extra lighting behind the LCD panel, so that the display is visible in dark</a:t>
            </a:r>
          </a:p>
          <a:p>
            <a:r>
              <a:rPr lang="en-IN" b="1" dirty="0" smtClean="0"/>
              <a:t> RS Register Select </a:t>
            </a:r>
            <a:r>
              <a:rPr lang="en-IN" dirty="0" smtClean="0"/>
              <a:t>pin is selected between command and data register. RS=0 or 1, corresponds to the command and data register respectively. Data to be displayed is sent to data register.</a:t>
            </a:r>
          </a:p>
          <a:p>
            <a:r>
              <a:rPr lang="en-IN" b="1" dirty="0" smtClean="0"/>
              <a:t> R/W: READ/WRITE </a:t>
            </a:r>
            <a:r>
              <a:rPr lang="en-IN" dirty="0" smtClean="0"/>
              <a:t>pin allows user to read or write to/from display . When no necessity of read the display , the pin is grounded. If both reading and writing is required, this pin is made programmable</a:t>
            </a:r>
          </a:p>
          <a:p>
            <a:r>
              <a:rPr lang="en-IN" b="1" dirty="0" smtClean="0"/>
              <a:t> E-Enable: </a:t>
            </a:r>
            <a:r>
              <a:rPr lang="en-IN" dirty="0" smtClean="0"/>
              <a:t>enable pin has to be given a high to low pulse, which is maintained high for </a:t>
            </a:r>
            <a:r>
              <a:rPr lang="en-IN" dirty="0" err="1" smtClean="0"/>
              <a:t>atleast</a:t>
            </a:r>
            <a:r>
              <a:rPr lang="en-IN" dirty="0" smtClean="0"/>
              <a:t> 450ns</a:t>
            </a:r>
            <a:endParaRPr lang="en-IN" b="1"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0"/>
            <a:ext cx="8915400" cy="6858000"/>
          </a:xfrm>
        </p:spPr>
        <p:txBody>
          <a:bodyPr/>
          <a:lstStyle/>
          <a:p>
            <a:r>
              <a:rPr lang="en-IN" b="1" dirty="0" smtClean="0"/>
              <a:t> DB0 to DB7 </a:t>
            </a:r>
            <a:r>
              <a:rPr lang="en-IN" dirty="0" smtClean="0"/>
              <a:t> data pins of LCD. Data to send/receive by LCD is through these pins. Data to be written for display are sent as ASCII characters. Writing into command registers, as predefined codes for the LCD using below table</a:t>
            </a:r>
          </a:p>
          <a:p>
            <a:pPr>
              <a:buNone/>
            </a:pPr>
            <a:endParaRPr lang="en-IN" b="1" dirty="0"/>
          </a:p>
        </p:txBody>
      </p:sp>
      <p:pic>
        <p:nvPicPr>
          <p:cNvPr id="4" name="Picture 3" descr="slide 48.jpg"/>
          <p:cNvPicPr>
            <a:picLocks noChangeAspect="1"/>
          </p:cNvPicPr>
          <p:nvPr/>
        </p:nvPicPr>
        <p:blipFill>
          <a:blip r:embed="rId2" cstate="print"/>
          <a:stretch>
            <a:fillRect/>
          </a:stretch>
        </p:blipFill>
        <p:spPr>
          <a:xfrm>
            <a:off x="1219200" y="1524000"/>
            <a:ext cx="7040933" cy="5333999"/>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0"/>
            <a:ext cx="8610600" cy="6858000"/>
          </a:xfrm>
        </p:spPr>
        <p:txBody>
          <a:bodyPr/>
          <a:lstStyle/>
          <a:p>
            <a:r>
              <a:rPr lang="en-IN" b="1" dirty="0" smtClean="0"/>
              <a:t>  Busy Flag </a:t>
            </a:r>
            <a:r>
              <a:rPr lang="en-IN" dirty="0" smtClean="0"/>
              <a:t>to introduce a small delay between the two data.  Busy flag can be made by setting RS=0 first. The busy flag is DB7 and can be read when R/W=1 and RS=0. if DB7 is found high, then it means that LCD is busy in doing its operations and will not accept any new information. </a:t>
            </a:r>
          </a:p>
          <a:p>
            <a:r>
              <a:rPr lang="en-IN" dirty="0" smtClean="0"/>
              <a:t> figure shows some display activity using a 16X2 LCD. Data and Command are sent from the 8086, using the 8255 as the interface.</a:t>
            </a:r>
          </a:p>
        </p:txBody>
      </p:sp>
      <p:pic>
        <p:nvPicPr>
          <p:cNvPr id="5" name="Picture 4" descr="slide 49.jpg"/>
          <p:cNvPicPr>
            <a:picLocks noChangeAspect="1"/>
          </p:cNvPicPr>
          <p:nvPr/>
        </p:nvPicPr>
        <p:blipFill>
          <a:blip r:embed="rId2" cstate="print"/>
          <a:stretch>
            <a:fillRect/>
          </a:stretch>
        </p:blipFill>
        <p:spPr>
          <a:xfrm>
            <a:off x="533400" y="3505200"/>
            <a:ext cx="8001000" cy="33528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763000" cy="715962"/>
          </a:xfrm>
        </p:spPr>
        <p:txBody>
          <a:bodyPr/>
          <a:lstStyle/>
          <a:p>
            <a:r>
              <a:rPr lang="en-IN" dirty="0" smtClean="0"/>
              <a:t>Interfacing a Stepper Motor to the 8086</a:t>
            </a:r>
            <a:endParaRPr lang="en-IN" dirty="0"/>
          </a:p>
        </p:txBody>
      </p:sp>
      <p:sp>
        <p:nvSpPr>
          <p:cNvPr id="3" name="Content Placeholder 2"/>
          <p:cNvSpPr>
            <a:spLocks noGrp="1"/>
          </p:cNvSpPr>
          <p:nvPr>
            <p:ph sz="quarter" idx="1"/>
          </p:nvPr>
        </p:nvSpPr>
        <p:spPr>
          <a:xfrm>
            <a:off x="0" y="685800"/>
            <a:ext cx="8839200" cy="2971800"/>
          </a:xfrm>
        </p:spPr>
        <p:txBody>
          <a:bodyPr>
            <a:normAutofit fontScale="92500" lnSpcReduction="20000"/>
          </a:bodyPr>
          <a:lstStyle/>
          <a:p>
            <a:r>
              <a:rPr lang="en-IN" dirty="0" smtClean="0"/>
              <a:t> A stepper motor is an electromechanical device that converts electrical pulses into discrete mechanical movements.</a:t>
            </a:r>
          </a:p>
          <a:p>
            <a:r>
              <a:rPr lang="en-IN" dirty="0" smtClean="0"/>
              <a:t> As electrical pulses are applied to it, the shaft of the motor rotates in steps as it is named.</a:t>
            </a:r>
          </a:p>
          <a:p>
            <a:r>
              <a:rPr lang="en-IN" b="1" dirty="0" smtClean="0"/>
              <a:t> Operation Principle</a:t>
            </a:r>
            <a:r>
              <a:rPr lang="en-IN" dirty="0" smtClean="0"/>
              <a:t> its operation is totally different from normal DC motors</a:t>
            </a:r>
          </a:p>
          <a:p>
            <a:r>
              <a:rPr lang="en-IN" dirty="0" smtClean="0"/>
              <a:t> DC motor rotates continuously when voltage is supplied to its terminals</a:t>
            </a:r>
          </a:p>
          <a:p>
            <a:pPr>
              <a:buNone/>
            </a:pPr>
            <a:r>
              <a:rPr lang="en-IN" dirty="0" smtClean="0"/>
              <a:t> </a:t>
            </a:r>
            <a:endParaRPr lang="en-IN" dirty="0"/>
          </a:p>
        </p:txBody>
      </p:sp>
      <p:pic>
        <p:nvPicPr>
          <p:cNvPr id="4" name="Picture 3" descr="slide 50.jpg"/>
          <p:cNvPicPr>
            <a:picLocks noChangeAspect="1"/>
          </p:cNvPicPr>
          <p:nvPr/>
        </p:nvPicPr>
        <p:blipFill>
          <a:blip r:embed="rId2" cstate="print"/>
          <a:stretch>
            <a:fillRect/>
          </a:stretch>
        </p:blipFill>
        <p:spPr>
          <a:xfrm>
            <a:off x="2664608" y="2853324"/>
            <a:ext cx="3583792" cy="385227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534400" cy="6858000"/>
          </a:xfrm>
        </p:spPr>
        <p:txBody>
          <a:bodyPr>
            <a:normAutofit fontScale="92500" lnSpcReduction="10000"/>
          </a:bodyPr>
          <a:lstStyle/>
          <a:p>
            <a:pPr algn="just"/>
            <a:r>
              <a:rPr lang="en-IN" dirty="0" smtClean="0"/>
              <a:t> stepper motor has multiple ‘toothed’ electromagnets arranged around a central gear-shaped piece of iron, as electromagnets are energized by an external control circuit that sends pulses to motor. To turn motor shaft, one of the electromagnets is given power first, which makes the gear’s teeth magnetically attracted to the electromagnet’s teeth.  When one of the tooth of the gear is thus aligned to the energized electromagnet (electromagnet B and tooth 6 of fig) others are slightly offset from the corresponding electromagnets. when the next electromagnet is turned on and the first is turned off, the gear rotates slightly to align with the next one, and the process continues to repeat. </a:t>
            </a:r>
          </a:p>
          <a:p>
            <a:pPr algn="just"/>
            <a:r>
              <a:rPr lang="en-IN" dirty="0" smtClean="0"/>
              <a:t> Each of the slight rotations is called a step with integral number of steps making its a full rotation</a:t>
            </a:r>
          </a:p>
          <a:p>
            <a:pPr algn="just"/>
            <a:r>
              <a:rPr lang="en-IN" dirty="0" smtClean="0"/>
              <a:t> The rotation of motor is related to the sequence of the input pulses</a:t>
            </a:r>
          </a:p>
          <a:p>
            <a:pPr algn="just">
              <a:buNone/>
            </a:pPr>
            <a:r>
              <a:rPr lang="en-IN" dirty="0" smtClean="0"/>
              <a:t>   </a:t>
            </a:r>
            <a:r>
              <a:rPr lang="en-IN" dirty="0" err="1" smtClean="0"/>
              <a:t>i</a:t>
            </a:r>
            <a:r>
              <a:rPr lang="en-IN" dirty="0" smtClean="0"/>
              <a:t>. The order in which a particular sequence is applied decides the direction of rotation (clockwise or anticlockwise)</a:t>
            </a:r>
          </a:p>
          <a:p>
            <a:pPr algn="just">
              <a:buNone/>
            </a:pPr>
            <a:r>
              <a:rPr lang="en-IN" dirty="0" smtClean="0"/>
              <a:t>  ii. The speed of stepping depends on the frequency of the pulses applied, higher the frequency, faster the stepping motion. </a:t>
            </a:r>
          </a:p>
          <a:p>
            <a:pPr algn="just"/>
            <a:endParaRPr lang="en-I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467600" cy="457200"/>
          </a:xfrm>
        </p:spPr>
        <p:txBody>
          <a:bodyPr>
            <a:normAutofit fontScale="90000"/>
          </a:bodyPr>
          <a:lstStyle/>
          <a:p>
            <a:r>
              <a:rPr lang="en-IN" dirty="0" smtClean="0"/>
              <a:t>Stepper motor types</a:t>
            </a:r>
            <a:endParaRPr lang="en-IN" dirty="0"/>
          </a:p>
        </p:txBody>
      </p:sp>
      <p:sp>
        <p:nvSpPr>
          <p:cNvPr id="3" name="Content Placeholder 2"/>
          <p:cNvSpPr>
            <a:spLocks noGrp="1"/>
          </p:cNvSpPr>
          <p:nvPr>
            <p:ph sz="quarter" idx="1"/>
          </p:nvPr>
        </p:nvSpPr>
        <p:spPr>
          <a:xfrm>
            <a:off x="228600" y="1066800"/>
            <a:ext cx="8610600" cy="5791200"/>
          </a:xfrm>
        </p:spPr>
        <p:txBody>
          <a:bodyPr/>
          <a:lstStyle/>
          <a:p>
            <a:r>
              <a:rPr lang="en-IN" dirty="0" smtClean="0"/>
              <a:t> there are 3 basic types of stepper motor</a:t>
            </a:r>
          </a:p>
          <a:p>
            <a:pPr>
              <a:buNone/>
            </a:pPr>
            <a:r>
              <a:rPr lang="en-IN" dirty="0" smtClean="0"/>
              <a:t>     1. Variable reluctance</a:t>
            </a:r>
          </a:p>
          <a:p>
            <a:pPr>
              <a:buNone/>
            </a:pPr>
            <a:r>
              <a:rPr lang="en-IN" dirty="0" smtClean="0"/>
              <a:t>     2. Permanent magnet</a:t>
            </a:r>
          </a:p>
          <a:p>
            <a:pPr>
              <a:buNone/>
            </a:pPr>
            <a:r>
              <a:rPr lang="en-IN" dirty="0" smtClean="0"/>
              <a:t>     3. Hybrid</a:t>
            </a:r>
          </a:p>
          <a:p>
            <a:pPr>
              <a:buNone/>
            </a:pPr>
            <a:r>
              <a:rPr lang="en-IN" b="1" dirty="0" smtClean="0"/>
              <a:t>Variable reluctance </a:t>
            </a:r>
            <a:r>
              <a:rPr lang="en-IN" dirty="0" smtClean="0"/>
              <a:t>is a type of motor consists of a soft iron multi-toothed rotor and a wound stator. When a stator windings are energized with DC current, the poles become magnetized. Rotation occurs when the rotor teeth are attracted to the energized stator poles (fig 9.28)</a:t>
            </a:r>
          </a:p>
          <a:p>
            <a:pPr>
              <a:buNone/>
            </a:pPr>
            <a:endParaRPr lang="en-IN"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458200" cy="6858000"/>
          </a:xfrm>
        </p:spPr>
        <p:txBody>
          <a:bodyPr/>
          <a:lstStyle/>
          <a:p>
            <a:pPr>
              <a:buNone/>
            </a:pPr>
            <a:r>
              <a:rPr lang="en-IN" dirty="0" smtClean="0"/>
              <a:t>     6. Fully buffered address, data and control signals terminated at a 50-pin header for interfacing</a:t>
            </a:r>
          </a:p>
          <a:p>
            <a:pPr>
              <a:buNone/>
            </a:pPr>
            <a:r>
              <a:rPr lang="en-IN" dirty="0" smtClean="0"/>
              <a:t>     7. 8 nos. of interrupt lines brought out to a 10-pin connector using 8259 programmable interrupt controller</a:t>
            </a:r>
          </a:p>
          <a:p>
            <a:pPr>
              <a:buNone/>
            </a:pPr>
            <a:r>
              <a:rPr lang="en-IN" dirty="0" smtClean="0"/>
              <a:t>     8. Serial communication package to link PC and a kit</a:t>
            </a:r>
          </a:p>
          <a:p>
            <a:pPr>
              <a:buNone/>
            </a:pPr>
            <a:endParaRPr lang="en-IN"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0"/>
            <a:ext cx="8915400" cy="6858000"/>
          </a:xfrm>
        </p:spPr>
        <p:txBody>
          <a:bodyPr/>
          <a:lstStyle/>
          <a:p>
            <a:r>
              <a:rPr lang="en-IN" b="1" dirty="0" smtClean="0"/>
              <a:t> Permanent magnet </a:t>
            </a:r>
            <a:r>
              <a:rPr lang="en-IN" dirty="0" smtClean="0"/>
              <a:t>here Permanent magnet added to the motor structure. Rotor has no teeth but is made with alternating north and south poles of permanent magnets situated in a straight liner parallel to the rotor shaft. As current is applied to each phase in sequence will cause the rotor to rotate by adjusting to the changing magnetic fields. Its operates in low speed, the PM motor has a relatively high torque characteristic.  </a:t>
            </a:r>
            <a:endParaRPr lang="en-IN" b="1" dirty="0"/>
          </a:p>
        </p:txBody>
      </p:sp>
      <p:pic>
        <p:nvPicPr>
          <p:cNvPr id="4" name="Picture 3" descr="slide 53.jpg"/>
          <p:cNvPicPr>
            <a:picLocks noChangeAspect="1"/>
          </p:cNvPicPr>
          <p:nvPr/>
        </p:nvPicPr>
        <p:blipFill>
          <a:blip r:embed="rId2" cstate="print"/>
          <a:stretch>
            <a:fillRect/>
          </a:stretch>
        </p:blipFill>
        <p:spPr>
          <a:xfrm>
            <a:off x="4038600" y="2590800"/>
            <a:ext cx="3352800" cy="4267199"/>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0"/>
            <a:ext cx="8610600" cy="6858000"/>
          </a:xfrm>
        </p:spPr>
        <p:txBody>
          <a:bodyPr/>
          <a:lstStyle/>
          <a:p>
            <a:r>
              <a:rPr lang="en-IN" b="1" dirty="0" smtClean="0"/>
              <a:t> Hybrid </a:t>
            </a:r>
            <a:r>
              <a:rPr lang="en-IN" dirty="0" smtClean="0"/>
              <a:t>combines the features of both PM &amp; VR motors. The rotor is multi toothed like the VR motor and contain an axially magnetized concentric magnet around its shaft. The teeth on the rotor provide  an ever better path, that helps guide the magnetic flux to preferred locations in the air gap. </a:t>
            </a:r>
            <a:endParaRPr lang="en-IN" dirty="0"/>
          </a:p>
        </p:txBody>
      </p:sp>
      <p:pic>
        <p:nvPicPr>
          <p:cNvPr id="5" name="Picture 4" descr="slide 54.jpg"/>
          <p:cNvPicPr>
            <a:picLocks noChangeAspect="1"/>
          </p:cNvPicPr>
          <p:nvPr/>
        </p:nvPicPr>
        <p:blipFill>
          <a:blip r:embed="rId2" cstate="print"/>
          <a:stretch>
            <a:fillRect/>
          </a:stretch>
        </p:blipFill>
        <p:spPr>
          <a:xfrm>
            <a:off x="1890307" y="2438400"/>
            <a:ext cx="3977093" cy="4049733"/>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67600" cy="487362"/>
          </a:xfrm>
        </p:spPr>
        <p:txBody>
          <a:bodyPr>
            <a:normAutofit fontScale="90000"/>
          </a:bodyPr>
          <a:lstStyle/>
          <a:p>
            <a:r>
              <a:rPr lang="en-IN" dirty="0" smtClean="0"/>
              <a:t>Two-Phase Motors</a:t>
            </a:r>
            <a:endParaRPr lang="en-IN" dirty="0"/>
          </a:p>
        </p:txBody>
      </p:sp>
      <p:sp>
        <p:nvSpPr>
          <p:cNvPr id="3" name="Content Placeholder 2"/>
          <p:cNvSpPr>
            <a:spLocks noGrp="1"/>
          </p:cNvSpPr>
          <p:nvPr>
            <p:ph sz="quarter" idx="1"/>
          </p:nvPr>
        </p:nvSpPr>
        <p:spPr>
          <a:xfrm>
            <a:off x="228600" y="685800"/>
            <a:ext cx="8686800" cy="6172200"/>
          </a:xfrm>
        </p:spPr>
        <p:txBody>
          <a:bodyPr/>
          <a:lstStyle/>
          <a:p>
            <a:r>
              <a:rPr lang="en-IN" dirty="0" smtClean="0"/>
              <a:t> Based on the winding arrangements for the electromagnetic coils in a two-phase stepper motor: bipolar &amp; </a:t>
            </a:r>
            <a:r>
              <a:rPr lang="en-IN" dirty="0" err="1" smtClean="0"/>
              <a:t>unipolar</a:t>
            </a:r>
            <a:endParaRPr lang="en-IN" dirty="0" smtClean="0"/>
          </a:p>
          <a:p>
            <a:r>
              <a:rPr lang="en-IN" dirty="0" smtClean="0"/>
              <a:t> </a:t>
            </a:r>
            <a:r>
              <a:rPr lang="en-IN" b="1" dirty="0" err="1" smtClean="0"/>
              <a:t>Unipolar</a:t>
            </a:r>
            <a:r>
              <a:rPr lang="en-IN" b="1" dirty="0" smtClean="0"/>
              <a:t> Motors </a:t>
            </a:r>
            <a:r>
              <a:rPr lang="en-IN" dirty="0" smtClean="0"/>
              <a:t> has logically two windings per phase, one for each direction of magnetic field. As magnetic pole can be reversed without switching the direction of current, the communication circuit can be made very simple for each winding. </a:t>
            </a:r>
          </a:p>
          <a:p>
            <a:r>
              <a:rPr lang="en-IN" b="1" dirty="0" smtClean="0"/>
              <a:t> Bipolar Motors </a:t>
            </a:r>
            <a:r>
              <a:rPr lang="en-IN" dirty="0" smtClean="0"/>
              <a:t>have logically a single winding per phase, reversed in order to reverse a magnetic pole, so the driving circuit is more complicated. </a:t>
            </a:r>
            <a:r>
              <a:rPr lang="en-IN" dirty="0" err="1" smtClean="0"/>
              <a:t>Unipolar</a:t>
            </a:r>
            <a:r>
              <a:rPr lang="en-IN" dirty="0" smtClean="0"/>
              <a:t> can be made as bipolar </a:t>
            </a:r>
            <a:r>
              <a:rPr lang="en-IN" dirty="0" err="1" smtClean="0"/>
              <a:t>viceversa</a:t>
            </a:r>
            <a:r>
              <a:rPr lang="en-IN" dirty="0" smtClean="0"/>
              <a:t> not possible. </a:t>
            </a:r>
            <a:endParaRPr lang="en-IN"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7467600" cy="487362"/>
          </a:xfrm>
        </p:spPr>
        <p:txBody>
          <a:bodyPr>
            <a:normAutofit fontScale="90000"/>
          </a:bodyPr>
          <a:lstStyle/>
          <a:p>
            <a:r>
              <a:rPr lang="en-IN" dirty="0" smtClean="0"/>
              <a:t>Driving a stepper motor</a:t>
            </a:r>
            <a:endParaRPr lang="en-IN" dirty="0"/>
          </a:p>
        </p:txBody>
      </p:sp>
      <p:sp>
        <p:nvSpPr>
          <p:cNvPr id="3" name="Content Placeholder 2"/>
          <p:cNvSpPr>
            <a:spLocks noGrp="1"/>
          </p:cNvSpPr>
          <p:nvPr>
            <p:ph sz="quarter" idx="1"/>
          </p:nvPr>
        </p:nvSpPr>
        <p:spPr>
          <a:xfrm>
            <a:off x="152400" y="914400"/>
            <a:ext cx="8534400" cy="5943600"/>
          </a:xfrm>
        </p:spPr>
        <p:txBody>
          <a:bodyPr/>
          <a:lstStyle/>
          <a:p>
            <a:r>
              <a:rPr lang="en-IN" b="1" dirty="0" smtClean="0"/>
              <a:t> 1. Full Step Drive (Two phases on) </a:t>
            </a:r>
            <a:r>
              <a:rPr lang="en-IN" dirty="0" smtClean="0"/>
              <a:t>usual method for full step driving of the motor. Both phases are always on. Motor will have full rated torque. It is achieved by the sequences of ones and zeroes as shown in table below. </a:t>
            </a:r>
          </a:p>
          <a:p>
            <a:endParaRPr lang="en-IN" b="1" dirty="0" smtClean="0"/>
          </a:p>
          <a:p>
            <a:endParaRPr lang="en-IN" b="1" dirty="0" smtClean="0"/>
          </a:p>
          <a:p>
            <a:endParaRPr lang="en-IN" b="1" dirty="0" smtClean="0"/>
          </a:p>
          <a:p>
            <a:endParaRPr lang="en-IN" b="1" dirty="0" smtClean="0"/>
          </a:p>
          <a:p>
            <a:endParaRPr lang="en-IN" b="1" dirty="0" smtClean="0"/>
          </a:p>
          <a:p>
            <a:endParaRPr lang="en-IN" b="1" dirty="0" smtClean="0"/>
          </a:p>
          <a:p>
            <a:r>
              <a:rPr lang="en-IN" dirty="0" smtClean="0"/>
              <a:t>Reversing the order in which the sequence is applied gives anti-clockwise rotation. For clockwise the sequence is 09, 0CH, 06, 03,... For anticlockwise it is 03,06,0CH,09....</a:t>
            </a:r>
            <a:endParaRPr lang="en-IN" dirty="0"/>
          </a:p>
        </p:txBody>
      </p:sp>
      <p:pic>
        <p:nvPicPr>
          <p:cNvPr id="4" name="Picture 3" descr="slide 56.jpg"/>
          <p:cNvPicPr>
            <a:picLocks noChangeAspect="1"/>
          </p:cNvPicPr>
          <p:nvPr/>
        </p:nvPicPr>
        <p:blipFill>
          <a:blip r:embed="rId2" cstate="print"/>
          <a:stretch>
            <a:fillRect/>
          </a:stretch>
        </p:blipFill>
        <p:spPr>
          <a:xfrm>
            <a:off x="457200" y="2438400"/>
            <a:ext cx="7620000" cy="27432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534400" cy="6858000"/>
          </a:xfrm>
        </p:spPr>
        <p:txBody>
          <a:bodyPr/>
          <a:lstStyle/>
          <a:p>
            <a:r>
              <a:rPr lang="en-IN" b="1" dirty="0" smtClean="0"/>
              <a:t> 2. Wave Drive </a:t>
            </a:r>
            <a:r>
              <a:rPr lang="en-IN" dirty="0" smtClean="0"/>
              <a:t>in this method only a single phase is activated at a time. It has the same number of steps as the full step drive, but the motor will have significantly less than rated torque. This sequence is 8,4,2,1 for clockwise and 1,2,4,8 for anti-clockwise direction. </a:t>
            </a:r>
            <a:endParaRPr lang="en-IN" b="1" dirty="0"/>
          </a:p>
        </p:txBody>
      </p:sp>
      <p:pic>
        <p:nvPicPr>
          <p:cNvPr id="4" name="Picture 3" descr="slide 57.jpg"/>
          <p:cNvPicPr>
            <a:picLocks noChangeAspect="1"/>
          </p:cNvPicPr>
          <p:nvPr/>
        </p:nvPicPr>
        <p:blipFill>
          <a:blip r:embed="rId2" cstate="print"/>
          <a:stretch>
            <a:fillRect/>
          </a:stretch>
        </p:blipFill>
        <p:spPr>
          <a:xfrm>
            <a:off x="381000" y="2057400"/>
            <a:ext cx="8305800" cy="325784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915400" cy="6858000"/>
          </a:xfrm>
        </p:spPr>
        <p:txBody>
          <a:bodyPr/>
          <a:lstStyle/>
          <a:p>
            <a:r>
              <a:rPr lang="en-IN" b="1" dirty="0" smtClean="0"/>
              <a:t> 3. Half Stepping </a:t>
            </a:r>
            <a:r>
              <a:rPr lang="en-IN" dirty="0" smtClean="0"/>
              <a:t>drive alternates between two phases on and a single phase on. It increases the angular resolution, but the motor also has less torque at the half step position. Advantage of half stepping is that the drive electronics need not change to support it. Step-angle is half to the previous steps. </a:t>
            </a:r>
            <a:endParaRPr lang="en-IN" b="1" dirty="0"/>
          </a:p>
        </p:txBody>
      </p:sp>
      <p:pic>
        <p:nvPicPr>
          <p:cNvPr id="4" name="Picture 3" descr="slide 58.jpg"/>
          <p:cNvPicPr>
            <a:picLocks noChangeAspect="1"/>
          </p:cNvPicPr>
          <p:nvPr/>
        </p:nvPicPr>
        <p:blipFill>
          <a:blip r:embed="rId2" cstate="print"/>
          <a:stretch>
            <a:fillRect/>
          </a:stretch>
        </p:blipFill>
        <p:spPr>
          <a:xfrm>
            <a:off x="457200" y="2286977"/>
            <a:ext cx="8153400" cy="4494823"/>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 59.jpg"/>
          <p:cNvPicPr>
            <a:picLocks noChangeAspect="1"/>
          </p:cNvPicPr>
          <p:nvPr/>
        </p:nvPicPr>
        <p:blipFill>
          <a:blip r:embed="rId2" cstate="print"/>
          <a:stretch>
            <a:fillRect/>
          </a:stretch>
        </p:blipFill>
        <p:spPr>
          <a:xfrm>
            <a:off x="304800" y="0"/>
            <a:ext cx="8212810" cy="68580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 60.jpg"/>
          <p:cNvPicPr>
            <a:picLocks noChangeAspect="1"/>
          </p:cNvPicPr>
          <p:nvPr/>
        </p:nvPicPr>
        <p:blipFill>
          <a:blip r:embed="rId2" cstate="print"/>
          <a:stretch>
            <a:fillRect/>
          </a:stretch>
        </p:blipFill>
        <p:spPr>
          <a:xfrm>
            <a:off x="413425" y="1269362"/>
            <a:ext cx="8120975" cy="3836038"/>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33400"/>
          </a:xfrm>
        </p:spPr>
        <p:txBody>
          <a:bodyPr>
            <a:normAutofit fontScale="90000"/>
          </a:bodyPr>
          <a:lstStyle/>
          <a:p>
            <a:pPr algn="ctr"/>
            <a:r>
              <a:rPr lang="en-IN" dirty="0" smtClean="0"/>
              <a:t>Interfacing an Analog to digital Convertor to the 8086</a:t>
            </a:r>
            <a:endParaRPr lang="en-IN" dirty="0"/>
          </a:p>
        </p:txBody>
      </p:sp>
      <p:sp>
        <p:nvSpPr>
          <p:cNvPr id="3" name="Content Placeholder 2"/>
          <p:cNvSpPr>
            <a:spLocks noGrp="1"/>
          </p:cNvSpPr>
          <p:nvPr>
            <p:ph sz="quarter" idx="1"/>
          </p:nvPr>
        </p:nvSpPr>
        <p:spPr>
          <a:xfrm>
            <a:off x="228600" y="990600"/>
            <a:ext cx="8610600" cy="5867400"/>
          </a:xfrm>
        </p:spPr>
        <p:txBody>
          <a:bodyPr/>
          <a:lstStyle/>
          <a:p>
            <a:r>
              <a:rPr lang="en-IN" dirty="0" smtClean="0"/>
              <a:t> Real world applications use sensors to get a signal voltage</a:t>
            </a:r>
          </a:p>
          <a:p>
            <a:r>
              <a:rPr lang="en-IN" dirty="0" smtClean="0"/>
              <a:t> Eg: for measuring a temperature, a thermometer may be the sensor used.</a:t>
            </a:r>
          </a:p>
          <a:p>
            <a:r>
              <a:rPr lang="en-IN" dirty="0" smtClean="0"/>
              <a:t> this gives an analog voltage corresponding to the temperature value.</a:t>
            </a:r>
          </a:p>
          <a:p>
            <a:r>
              <a:rPr lang="en-IN" dirty="0" smtClean="0"/>
              <a:t> various sensors measure quantities like humidity, speed and gives the measured values an analog voltages.</a:t>
            </a:r>
          </a:p>
          <a:p>
            <a:r>
              <a:rPr lang="en-IN" dirty="0" smtClean="0"/>
              <a:t> to use these values in a computer, these values have to be converted to digital numbers</a:t>
            </a:r>
          </a:p>
          <a:p>
            <a:r>
              <a:rPr lang="en-IN" dirty="0" smtClean="0"/>
              <a:t> This is the function of an analog to digital convertor.</a:t>
            </a:r>
          </a:p>
          <a:p>
            <a:r>
              <a:rPr lang="en-IN" dirty="0" smtClean="0"/>
              <a:t> many methods are employed in this conversion</a:t>
            </a:r>
          </a:p>
          <a:p>
            <a:r>
              <a:rPr lang="en-IN" dirty="0" smtClean="0"/>
              <a:t> various standard ICs available as ADCs.</a:t>
            </a:r>
            <a:endParaRPr lang="en-I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534400" cy="4800600"/>
          </a:xfrm>
        </p:spPr>
        <p:txBody>
          <a:bodyPr>
            <a:normAutofit fontScale="92500"/>
          </a:bodyPr>
          <a:lstStyle/>
          <a:p>
            <a:r>
              <a:rPr lang="en-IN" dirty="0" smtClean="0"/>
              <a:t>They vary in number of digital output bits, the number of analog inputs &amp; speed of conversion.</a:t>
            </a:r>
          </a:p>
          <a:p>
            <a:r>
              <a:rPr lang="en-IN" dirty="0" smtClean="0"/>
              <a:t>Here it is to interface an ADC to the 8086 using the 8255 as an interface</a:t>
            </a:r>
          </a:p>
          <a:p>
            <a:r>
              <a:rPr lang="en-IN" dirty="0" smtClean="0"/>
              <a:t> ADCs may be parallel or serial</a:t>
            </a:r>
          </a:p>
          <a:p>
            <a:r>
              <a:rPr lang="en-IN" dirty="0" smtClean="0"/>
              <a:t> its an important application for the parallel port IC 8255</a:t>
            </a:r>
          </a:p>
          <a:p>
            <a:r>
              <a:rPr lang="en-IN" dirty="0" smtClean="0"/>
              <a:t> As an analog voltage is given as an input to ADC, it gets converted to a digital number </a:t>
            </a:r>
            <a:r>
              <a:rPr lang="en-IN" dirty="0" err="1" smtClean="0"/>
              <a:t>whcih</a:t>
            </a:r>
            <a:r>
              <a:rPr lang="en-IN" dirty="0" smtClean="0"/>
              <a:t> is transferred to the 8086</a:t>
            </a:r>
          </a:p>
          <a:p>
            <a:r>
              <a:rPr lang="en-IN" dirty="0" smtClean="0"/>
              <a:t> Digital value is stored in RAM of the system and may be displayed or used for further computations</a:t>
            </a:r>
          </a:p>
          <a:p>
            <a:pPr>
              <a:buNone/>
            </a:pPr>
            <a:r>
              <a:rPr lang="en-IN" dirty="0" smtClean="0"/>
              <a:t> </a:t>
            </a:r>
            <a:endParaRPr lang="en-IN" dirty="0"/>
          </a:p>
        </p:txBody>
      </p:sp>
      <p:pic>
        <p:nvPicPr>
          <p:cNvPr id="4" name="Picture 3" descr="slide 34.jpg"/>
          <p:cNvPicPr>
            <a:picLocks noChangeAspect="1"/>
          </p:cNvPicPr>
          <p:nvPr/>
        </p:nvPicPr>
        <p:blipFill>
          <a:blip r:embed="rId2" cstate="print"/>
          <a:stretch>
            <a:fillRect/>
          </a:stretch>
        </p:blipFill>
        <p:spPr>
          <a:xfrm>
            <a:off x="381000" y="3810000"/>
            <a:ext cx="7391400" cy="304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Autofit/>
          </a:bodyPr>
          <a:lstStyle/>
          <a:p>
            <a:r>
              <a:rPr lang="en-IN" sz="3200" dirty="0" smtClean="0"/>
              <a:t>2. Programmable Peripheral Interface (PPI)</a:t>
            </a:r>
            <a:endParaRPr lang="en-IN" sz="3200" dirty="0"/>
          </a:p>
        </p:txBody>
      </p:sp>
      <p:sp>
        <p:nvSpPr>
          <p:cNvPr id="3" name="Content Placeholder 2"/>
          <p:cNvSpPr>
            <a:spLocks noGrp="1"/>
          </p:cNvSpPr>
          <p:nvPr>
            <p:ph sz="quarter" idx="1"/>
          </p:nvPr>
        </p:nvSpPr>
        <p:spPr>
          <a:xfrm>
            <a:off x="381000" y="1295400"/>
            <a:ext cx="8305800" cy="5562600"/>
          </a:xfrm>
        </p:spPr>
        <p:txBody>
          <a:bodyPr>
            <a:normAutofit/>
          </a:bodyPr>
          <a:lstStyle/>
          <a:p>
            <a:r>
              <a:rPr lang="en-IN" dirty="0" smtClean="0"/>
              <a:t>It is also called as Parallel Port Chip.</a:t>
            </a:r>
          </a:p>
          <a:p>
            <a:r>
              <a:rPr lang="en-IN" dirty="0" smtClean="0"/>
              <a:t>To ease out the problem &amp; issues related to parallel data transfer</a:t>
            </a:r>
          </a:p>
          <a:p>
            <a:r>
              <a:rPr lang="en-IN" dirty="0" smtClean="0"/>
              <a:t> we have transferred 8/16 bits at one go either to/from memory or I/O devices as per previous chap</a:t>
            </a:r>
          </a:p>
          <a:p>
            <a:r>
              <a:rPr lang="en-IN" dirty="0" smtClean="0"/>
              <a:t> when I/O devices are more versatile &amp; have more features, a PPI is very useful</a:t>
            </a:r>
          </a:p>
          <a:p>
            <a:r>
              <a:rPr lang="en-IN" dirty="0" smtClean="0"/>
              <a:t> If it is used then no extra H/W is required to interface peripheral devices that perform parallel data transfer.</a:t>
            </a:r>
          </a:p>
          <a:p>
            <a:r>
              <a:rPr lang="en-IN" dirty="0" smtClean="0"/>
              <a:t> The chip 8255A is a more advanced version of 8255 to refer as parallel port chip.</a:t>
            </a:r>
          </a:p>
          <a:p>
            <a:pPr>
              <a:buNone/>
            </a:pPr>
            <a:r>
              <a:rPr lang="en-IN" dirty="0" smtClean="0"/>
              <a:t> </a:t>
            </a:r>
            <a:endParaRPr lang="en-I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0"/>
            <a:ext cx="8610600" cy="6858000"/>
          </a:xfrm>
        </p:spPr>
        <p:txBody>
          <a:bodyPr>
            <a:normAutofit lnSpcReduction="10000"/>
          </a:bodyPr>
          <a:lstStyle/>
          <a:p>
            <a:r>
              <a:rPr lang="en-IN" dirty="0" smtClean="0"/>
              <a:t> In this 8255 acts as an </a:t>
            </a:r>
            <a:r>
              <a:rPr lang="en-IN" dirty="0" err="1" smtClean="0"/>
              <a:t>intermediatory</a:t>
            </a:r>
            <a:endParaRPr lang="en-IN" dirty="0" smtClean="0"/>
          </a:p>
          <a:p>
            <a:r>
              <a:rPr lang="en-IN" dirty="0" smtClean="0"/>
              <a:t> role of 8255 chip in conversion and data transfer is that the converted digital data from the ADC is transferred to the 8255 with one of its ports acting as an input</a:t>
            </a:r>
          </a:p>
          <a:p>
            <a:r>
              <a:rPr lang="en-IN" dirty="0" smtClean="0"/>
              <a:t> This data is sent to the processor through data bus</a:t>
            </a:r>
          </a:p>
          <a:p>
            <a:r>
              <a:rPr lang="en-IN" dirty="0" smtClean="0"/>
              <a:t> ADC needs few control signals for its operation</a:t>
            </a:r>
          </a:p>
          <a:p>
            <a:pPr>
              <a:buNone/>
            </a:pPr>
            <a:endParaRPr lang="en-IN" b="1" dirty="0" smtClean="0"/>
          </a:p>
          <a:p>
            <a:pPr>
              <a:buNone/>
            </a:pPr>
            <a:r>
              <a:rPr lang="en-IN" b="1" dirty="0" smtClean="0"/>
              <a:t>ADC 0808/0809</a:t>
            </a:r>
          </a:p>
          <a:p>
            <a:r>
              <a:rPr lang="en-IN" dirty="0" smtClean="0"/>
              <a:t> different methods of analogy conversion and many different standard ADC chips</a:t>
            </a:r>
          </a:p>
          <a:p>
            <a:r>
              <a:rPr lang="en-IN" dirty="0" smtClean="0"/>
              <a:t> lets choose ADC0808/ADC0809, which is 8-bit parallel ADC &amp; microprocessor compatible</a:t>
            </a:r>
          </a:p>
          <a:p>
            <a:r>
              <a:rPr lang="en-IN" dirty="0" smtClean="0"/>
              <a:t> its functional pin diagram is shown in fig 9.20</a:t>
            </a:r>
          </a:p>
          <a:p>
            <a:r>
              <a:rPr lang="en-IN" dirty="0" smtClean="0"/>
              <a:t> it is designated as an 8-Bit Up compatible A/D convertor with 8-channel Multiplexer</a:t>
            </a:r>
          </a:p>
          <a:p>
            <a:r>
              <a:rPr lang="en-IN" dirty="0" smtClean="0"/>
              <a:t> it uses the successive approximation technique for analog to digital conversion</a:t>
            </a:r>
            <a:endParaRPr lang="en-IN"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0"/>
            <a:ext cx="8610600" cy="6858000"/>
          </a:xfrm>
        </p:spPr>
        <p:txBody>
          <a:bodyPr/>
          <a:lstStyle/>
          <a:p>
            <a:endParaRPr lang="en-IN" dirty="0" smtClean="0"/>
          </a:p>
          <a:p>
            <a:endParaRPr lang="en-IN" dirty="0" smtClean="0"/>
          </a:p>
          <a:p>
            <a:pPr>
              <a:buNone/>
            </a:pPr>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 Its key specification are given as:</a:t>
            </a:r>
          </a:p>
          <a:p>
            <a:pPr>
              <a:buNone/>
            </a:pPr>
            <a:r>
              <a:rPr lang="en-IN" dirty="0" smtClean="0"/>
              <a:t>    1. resolution                          8 Bits</a:t>
            </a:r>
          </a:p>
          <a:p>
            <a:pPr>
              <a:buNone/>
            </a:pPr>
            <a:r>
              <a:rPr lang="en-IN" dirty="0" smtClean="0"/>
              <a:t>    2. Total Unadjusted error     +/- ½ LSB and +/- 1 LSB</a:t>
            </a:r>
          </a:p>
          <a:p>
            <a:pPr>
              <a:buNone/>
            </a:pPr>
            <a:r>
              <a:rPr lang="en-IN" dirty="0" smtClean="0"/>
              <a:t>    3. Single supply                      5VDC</a:t>
            </a:r>
          </a:p>
          <a:p>
            <a:pPr>
              <a:buNone/>
            </a:pPr>
            <a:r>
              <a:rPr lang="en-IN" dirty="0" smtClean="0"/>
              <a:t>     4. Low power                          15 </a:t>
            </a:r>
            <a:r>
              <a:rPr lang="en-IN" dirty="0" err="1" smtClean="0"/>
              <a:t>mW</a:t>
            </a:r>
            <a:endParaRPr lang="en-IN" dirty="0" smtClean="0"/>
          </a:p>
          <a:p>
            <a:pPr>
              <a:buNone/>
            </a:pPr>
            <a:r>
              <a:rPr lang="en-IN" dirty="0" smtClean="0"/>
              <a:t>     5. Conversion Time                100 </a:t>
            </a:r>
            <a:r>
              <a:rPr lang="en-IN" dirty="0" err="1" smtClean="0"/>
              <a:t>Usecs</a:t>
            </a:r>
            <a:r>
              <a:rPr lang="en-IN" dirty="0" smtClean="0"/>
              <a:t>            </a:t>
            </a:r>
          </a:p>
        </p:txBody>
      </p:sp>
      <p:pic>
        <p:nvPicPr>
          <p:cNvPr id="4" name="Picture 3" descr="slide 36.jpg"/>
          <p:cNvPicPr>
            <a:picLocks noChangeAspect="1"/>
          </p:cNvPicPr>
          <p:nvPr/>
        </p:nvPicPr>
        <p:blipFill>
          <a:blip r:embed="rId2" cstate="print"/>
          <a:stretch>
            <a:fillRect/>
          </a:stretch>
        </p:blipFill>
        <p:spPr>
          <a:xfrm>
            <a:off x="2209800" y="0"/>
            <a:ext cx="4572000" cy="40386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0"/>
            <a:ext cx="8763000" cy="6858000"/>
          </a:xfrm>
        </p:spPr>
        <p:txBody>
          <a:bodyPr/>
          <a:lstStyle/>
          <a:p>
            <a:r>
              <a:rPr lang="en-IN" dirty="0" smtClean="0"/>
              <a:t> it is an 8-bit multiplexed ADC- which means that it has 8 input analog signal lines, through only one of them can be operational at a time.</a:t>
            </a:r>
          </a:p>
          <a:p>
            <a:r>
              <a:rPr lang="en-IN" dirty="0" smtClean="0"/>
              <a:t> It is selected by three address inputs A, B and C</a:t>
            </a:r>
          </a:p>
          <a:p>
            <a:r>
              <a:rPr lang="en-IN" dirty="0" smtClean="0"/>
              <a:t> Table shows the address bit configuration for selecting specific input channels</a:t>
            </a:r>
          </a:p>
          <a:p>
            <a:pPr>
              <a:buNone/>
            </a:pPr>
            <a:endParaRPr lang="en-IN" dirty="0" smtClean="0"/>
          </a:p>
          <a:p>
            <a:pPr>
              <a:buNone/>
            </a:pPr>
            <a:endParaRPr lang="en-IN" dirty="0" smtClean="0"/>
          </a:p>
          <a:p>
            <a:pPr>
              <a:buNone/>
            </a:pPr>
            <a:endParaRPr lang="en-IN" dirty="0" smtClean="0"/>
          </a:p>
          <a:p>
            <a:pPr>
              <a:buNone/>
            </a:pPr>
            <a:endParaRPr lang="en-IN" dirty="0" smtClean="0"/>
          </a:p>
          <a:p>
            <a:pPr>
              <a:buNone/>
            </a:pPr>
            <a:endParaRPr lang="en-IN" dirty="0" smtClean="0"/>
          </a:p>
          <a:p>
            <a:pPr>
              <a:buNone/>
            </a:pPr>
            <a:endParaRPr lang="en-IN" dirty="0" smtClean="0"/>
          </a:p>
          <a:p>
            <a:pPr>
              <a:buNone/>
            </a:pPr>
            <a:endParaRPr lang="en-IN" dirty="0" smtClean="0"/>
          </a:p>
          <a:p>
            <a:pPr>
              <a:buNone/>
            </a:pPr>
            <a:endParaRPr lang="en-IN" dirty="0" smtClean="0"/>
          </a:p>
          <a:p>
            <a:pPr>
              <a:buNone/>
            </a:pPr>
            <a:endParaRPr lang="en-IN" dirty="0"/>
          </a:p>
        </p:txBody>
      </p:sp>
      <p:pic>
        <p:nvPicPr>
          <p:cNvPr id="4" name="Picture 3" descr="slide 37.jpg"/>
          <p:cNvPicPr>
            <a:picLocks noChangeAspect="1"/>
          </p:cNvPicPr>
          <p:nvPr/>
        </p:nvPicPr>
        <p:blipFill>
          <a:blip r:embed="rId2" cstate="print"/>
          <a:stretch>
            <a:fillRect/>
          </a:stretch>
        </p:blipFill>
        <p:spPr>
          <a:xfrm>
            <a:off x="304800" y="2514601"/>
            <a:ext cx="8077200" cy="3989836"/>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534400" cy="6858000"/>
          </a:xfrm>
        </p:spPr>
        <p:txBody>
          <a:bodyPr/>
          <a:lstStyle/>
          <a:p>
            <a:r>
              <a:rPr lang="en-IN" dirty="0" smtClean="0"/>
              <a:t> if IN0 is to act as the input, the address lines C, B and A all have too be low</a:t>
            </a:r>
          </a:p>
          <a:p>
            <a:r>
              <a:rPr lang="en-IN" dirty="0" smtClean="0"/>
              <a:t> for IN1, the values of CBA is to be 001 and so on.</a:t>
            </a:r>
          </a:p>
          <a:p>
            <a:r>
              <a:rPr lang="en-IN" dirty="0" smtClean="0"/>
              <a:t> The first requirement in using the ADC is to select an input channel by giving the appropriate logic on the address pins</a:t>
            </a:r>
          </a:p>
          <a:p>
            <a:r>
              <a:rPr lang="en-IN" dirty="0" smtClean="0"/>
              <a:t> to latch on to the chip, a signal called ALE (address latch enable) is to be supplied on the ALE pin</a:t>
            </a:r>
          </a:p>
          <a:p>
            <a:r>
              <a:rPr lang="en-IN" dirty="0" smtClean="0"/>
              <a:t> ALE is to be low to high transition </a:t>
            </a:r>
          </a:p>
          <a:p>
            <a:r>
              <a:rPr lang="en-IN" dirty="0" smtClean="0"/>
              <a:t> after the address is latched &amp; the analog input is available at the selected input line, the ADC must be </a:t>
            </a:r>
            <a:r>
              <a:rPr lang="en-IN" dirty="0" err="1" smtClean="0"/>
              <a:t>signaled</a:t>
            </a:r>
            <a:r>
              <a:rPr lang="en-IN" dirty="0" smtClean="0"/>
              <a:t> to start conversion.</a:t>
            </a:r>
          </a:p>
          <a:p>
            <a:r>
              <a:rPr lang="en-IN" dirty="0" smtClean="0"/>
              <a:t> ADC takes a finite time to complete the conversion and then it notifies this fact </a:t>
            </a:r>
            <a:r>
              <a:rPr lang="en-IN" dirty="0" err="1" smtClean="0"/>
              <a:t>bby</a:t>
            </a:r>
            <a:r>
              <a:rPr lang="en-IN" dirty="0" smtClean="0"/>
              <a:t> lowering the pin called EOC( End of Conversion)</a:t>
            </a:r>
            <a:endParaRPr lang="en-I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0"/>
            <a:ext cx="8534400" cy="6858000"/>
          </a:xfrm>
        </p:spPr>
        <p:txBody>
          <a:bodyPr/>
          <a:lstStyle/>
          <a:p>
            <a:r>
              <a:rPr lang="en-IN" dirty="0" smtClean="0"/>
              <a:t>Lets use the pins of 8255 for specific purpose </a:t>
            </a:r>
          </a:p>
          <a:p>
            <a:r>
              <a:rPr lang="en-IN" dirty="0" smtClean="0"/>
              <a:t> Make the connections between the 8086, 8255 and the ADC as shown in figure.  The salient points regarding the connections are: </a:t>
            </a:r>
            <a:endParaRPr lang="en-IN" dirty="0"/>
          </a:p>
        </p:txBody>
      </p:sp>
      <p:pic>
        <p:nvPicPr>
          <p:cNvPr id="4" name="Picture 3" descr="slide 39.jpg"/>
          <p:cNvPicPr>
            <a:picLocks noChangeAspect="1"/>
          </p:cNvPicPr>
          <p:nvPr/>
        </p:nvPicPr>
        <p:blipFill>
          <a:blip r:embed="rId2" cstate="print"/>
          <a:stretch>
            <a:fillRect/>
          </a:stretch>
        </p:blipFill>
        <p:spPr>
          <a:xfrm>
            <a:off x="990600" y="1600200"/>
            <a:ext cx="7010400" cy="5257799"/>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 40.jpg"/>
          <p:cNvPicPr>
            <a:picLocks noChangeAspect="1"/>
          </p:cNvPicPr>
          <p:nvPr/>
        </p:nvPicPr>
        <p:blipFill>
          <a:blip r:embed="rId2" cstate="print"/>
          <a:stretch>
            <a:fillRect/>
          </a:stretch>
        </p:blipFill>
        <p:spPr>
          <a:xfrm>
            <a:off x="41608" y="0"/>
            <a:ext cx="9060784" cy="68580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7467600" cy="487362"/>
          </a:xfrm>
        </p:spPr>
        <p:txBody>
          <a:bodyPr>
            <a:normAutofit fontScale="90000"/>
          </a:bodyPr>
          <a:lstStyle/>
          <a:p>
            <a:r>
              <a:rPr lang="en-IN" dirty="0" smtClean="0"/>
              <a:t>Program</a:t>
            </a:r>
            <a:endParaRPr lang="en-IN" dirty="0"/>
          </a:p>
        </p:txBody>
      </p:sp>
      <p:pic>
        <p:nvPicPr>
          <p:cNvPr id="4" name="Picture 3" descr="slide 41a.jpg"/>
          <p:cNvPicPr>
            <a:picLocks noChangeAspect="1"/>
          </p:cNvPicPr>
          <p:nvPr/>
        </p:nvPicPr>
        <p:blipFill>
          <a:blip r:embed="rId2" cstate="print"/>
          <a:stretch>
            <a:fillRect/>
          </a:stretch>
        </p:blipFill>
        <p:spPr>
          <a:xfrm>
            <a:off x="609600" y="1676400"/>
            <a:ext cx="8002190" cy="25146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 41b.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382000" cy="487362"/>
          </a:xfrm>
        </p:spPr>
        <p:txBody>
          <a:bodyPr>
            <a:normAutofit fontScale="90000"/>
          </a:bodyPr>
          <a:lstStyle/>
          <a:p>
            <a:r>
              <a:rPr lang="en-IN" dirty="0" smtClean="0"/>
              <a:t>Interfacing to a Digital to Analog Convertor</a:t>
            </a:r>
            <a:endParaRPr lang="en-IN" dirty="0"/>
          </a:p>
        </p:txBody>
      </p:sp>
      <p:sp>
        <p:nvSpPr>
          <p:cNvPr id="3" name="Content Placeholder 2"/>
          <p:cNvSpPr>
            <a:spLocks noGrp="1"/>
          </p:cNvSpPr>
          <p:nvPr>
            <p:ph sz="quarter" idx="1"/>
          </p:nvPr>
        </p:nvSpPr>
        <p:spPr>
          <a:xfrm>
            <a:off x="152400" y="762000"/>
            <a:ext cx="8610600" cy="6096000"/>
          </a:xfrm>
        </p:spPr>
        <p:txBody>
          <a:bodyPr/>
          <a:lstStyle/>
          <a:p>
            <a:r>
              <a:rPr lang="en-IN" dirty="0" smtClean="0"/>
              <a:t> converting digital number is an important applications in electronics</a:t>
            </a:r>
          </a:p>
          <a:p>
            <a:r>
              <a:rPr lang="en-IN" dirty="0" smtClean="0"/>
              <a:t> we use DAC chip and connect it to the 8086 using an 8255 as the interface</a:t>
            </a:r>
          </a:p>
          <a:p>
            <a:r>
              <a:rPr lang="en-IN" dirty="0" smtClean="0"/>
              <a:t> digital number sent from the processor is converted to an analog current/ voltage by this arrangement</a:t>
            </a:r>
          </a:p>
          <a:p>
            <a:r>
              <a:rPr lang="en-IN" dirty="0" smtClean="0"/>
              <a:t> DACs of different resolution are available- 8, 10, 12 or 16-bit inputs</a:t>
            </a:r>
          </a:p>
          <a:p>
            <a:r>
              <a:rPr lang="en-IN" dirty="0" smtClean="0"/>
              <a:t> more number of bits the better resolution</a:t>
            </a:r>
          </a:p>
          <a:p>
            <a:r>
              <a:rPr lang="en-IN" dirty="0" smtClean="0"/>
              <a:t> for an 8-bit DAC, the output current I</a:t>
            </a:r>
            <a:r>
              <a:rPr lang="en-IN" sz="1400" dirty="0" smtClean="0"/>
              <a:t>0</a:t>
            </a:r>
            <a:r>
              <a:rPr lang="en-IN" dirty="0" smtClean="0"/>
              <a:t> is a function of the binary numbers at the data input pins D</a:t>
            </a:r>
            <a:r>
              <a:rPr lang="en-IN" sz="1400" dirty="0" smtClean="0"/>
              <a:t>0</a:t>
            </a:r>
            <a:r>
              <a:rPr lang="en-IN" dirty="0" smtClean="0"/>
              <a:t> to D</a:t>
            </a:r>
            <a:r>
              <a:rPr lang="en-IN" sz="1400" dirty="0" smtClean="0"/>
              <a:t>7</a:t>
            </a:r>
          </a:p>
          <a:p>
            <a:pPr>
              <a:buNone/>
            </a:pPr>
            <a:endParaRPr lang="en-IN" sz="1400"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 43.jpg"/>
          <p:cNvPicPr>
            <a:picLocks noChangeAspect="1"/>
          </p:cNvPicPr>
          <p:nvPr/>
        </p:nvPicPr>
        <p:blipFill>
          <a:blip r:embed="rId2" cstate="print"/>
          <a:stretch>
            <a:fillRect/>
          </a:stretch>
        </p:blipFill>
        <p:spPr>
          <a:xfrm>
            <a:off x="228599" y="0"/>
            <a:ext cx="8610601" cy="6858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563562"/>
          </a:xfrm>
        </p:spPr>
        <p:txBody>
          <a:bodyPr/>
          <a:lstStyle/>
          <a:p>
            <a:r>
              <a:rPr lang="en-IN" dirty="0" smtClean="0"/>
              <a:t>Using of 8255</a:t>
            </a:r>
            <a:endParaRPr lang="en-IN" dirty="0"/>
          </a:p>
        </p:txBody>
      </p:sp>
      <p:sp>
        <p:nvSpPr>
          <p:cNvPr id="3" name="Content Placeholder 2"/>
          <p:cNvSpPr>
            <a:spLocks noGrp="1"/>
          </p:cNvSpPr>
          <p:nvPr>
            <p:ph sz="quarter" idx="1"/>
          </p:nvPr>
        </p:nvSpPr>
        <p:spPr>
          <a:xfrm>
            <a:off x="228600" y="685800"/>
            <a:ext cx="8610600" cy="6172200"/>
          </a:xfrm>
        </p:spPr>
        <p:txBody>
          <a:bodyPr/>
          <a:lstStyle/>
          <a:p>
            <a:r>
              <a:rPr lang="en-IN" dirty="0" smtClean="0"/>
              <a:t> Why is this chip necessary in 1</a:t>
            </a:r>
            <a:r>
              <a:rPr lang="en-IN" baseline="30000" dirty="0" smtClean="0"/>
              <a:t>st</a:t>
            </a:r>
            <a:r>
              <a:rPr lang="en-IN" dirty="0" smtClean="0"/>
              <a:t> place &amp; Why is it used.</a:t>
            </a:r>
          </a:p>
          <a:p>
            <a:r>
              <a:rPr lang="en-IN" dirty="0" smtClean="0"/>
              <a:t> figure shows the connection between 8086, 8255 and three peripherals</a:t>
            </a:r>
          </a:p>
          <a:p>
            <a:endParaRPr lang="en-IN" dirty="0" smtClean="0"/>
          </a:p>
          <a:p>
            <a:pPr>
              <a:buNone/>
            </a:pPr>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 Data bus of the 8086 is connected to 8255</a:t>
            </a:r>
          </a:p>
          <a:p>
            <a:r>
              <a:rPr lang="en-IN" dirty="0" smtClean="0"/>
              <a:t> Means data transfer between 2 chips is possible</a:t>
            </a:r>
          </a:p>
          <a:p>
            <a:r>
              <a:rPr lang="en-IN" dirty="0" smtClean="0"/>
              <a:t> where does the 8255 keep the data?</a:t>
            </a:r>
          </a:p>
          <a:p>
            <a:r>
              <a:rPr lang="en-IN" dirty="0" smtClean="0"/>
              <a:t> Answer is that it has registers called “Ports”. </a:t>
            </a:r>
          </a:p>
          <a:p>
            <a:endParaRPr lang="en-IN" dirty="0" smtClean="0"/>
          </a:p>
          <a:p>
            <a:endParaRPr lang="en-IN" dirty="0" smtClean="0"/>
          </a:p>
          <a:p>
            <a:endParaRPr lang="en-IN" dirty="0" smtClean="0"/>
          </a:p>
          <a:p>
            <a:endParaRPr lang="en-IN" dirty="0" smtClean="0"/>
          </a:p>
        </p:txBody>
      </p:sp>
      <p:pic>
        <p:nvPicPr>
          <p:cNvPr id="4" name="Picture 3" descr="Slide 6.jpg"/>
          <p:cNvPicPr>
            <a:picLocks noChangeAspect="1"/>
          </p:cNvPicPr>
          <p:nvPr/>
        </p:nvPicPr>
        <p:blipFill>
          <a:blip r:embed="rId2" cstate="print"/>
          <a:stretch>
            <a:fillRect/>
          </a:stretch>
        </p:blipFill>
        <p:spPr>
          <a:xfrm>
            <a:off x="609600" y="1981200"/>
            <a:ext cx="7772400" cy="29718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0"/>
            <a:ext cx="8458200" cy="6858000"/>
          </a:xfrm>
        </p:spPr>
        <p:txBody>
          <a:bodyPr/>
          <a:lstStyle/>
          <a:p>
            <a:r>
              <a:rPr lang="en-IN" dirty="0" smtClean="0"/>
              <a:t> 3-ports _ A, B &amp; C</a:t>
            </a:r>
          </a:p>
          <a:p>
            <a:r>
              <a:rPr lang="en-IN" dirty="0" smtClean="0"/>
              <a:t> ports has pins connecting to external devices</a:t>
            </a:r>
          </a:p>
          <a:p>
            <a:r>
              <a:rPr lang="en-IN" dirty="0" smtClean="0"/>
              <a:t> to these port pins external devices like Keyboard, Printer to be connected.</a:t>
            </a:r>
          </a:p>
          <a:p>
            <a:r>
              <a:rPr lang="en-IN" dirty="0" smtClean="0"/>
              <a:t>Previous figure shows that set of LED connected to Port C &amp; a printer to a Port B.</a:t>
            </a:r>
          </a:p>
          <a:p>
            <a:r>
              <a:rPr lang="en-IN" dirty="0" smtClean="0"/>
              <a:t> means data from 8086 can be transferred to O/P devices</a:t>
            </a:r>
          </a:p>
          <a:p>
            <a:r>
              <a:rPr lang="en-IN" dirty="0" smtClean="0"/>
              <a:t> routed through these ports of 8255.</a:t>
            </a:r>
          </a:p>
          <a:p>
            <a:r>
              <a:rPr lang="en-IN" dirty="0" smtClean="0"/>
              <a:t> to do these we need to program Port B &amp; Port C as O/P ports.</a:t>
            </a:r>
          </a:p>
          <a:p>
            <a:r>
              <a:rPr lang="en-IN" dirty="0" smtClean="0"/>
              <a:t> Port A has Keyboard connected to it.</a:t>
            </a:r>
          </a:p>
          <a:p>
            <a:r>
              <a:rPr lang="en-IN" dirty="0" smtClean="0"/>
              <a:t> This means Port A is to be programmed as an I/P port. So keyboard can send data to it as received by 8086</a:t>
            </a:r>
          </a:p>
          <a:p>
            <a:r>
              <a:rPr lang="en-IN" dirty="0" smtClean="0"/>
              <a:t> with this we can say 8086 has been interfaced using 8255 as a temporary storage space. </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86800" cy="563562"/>
          </a:xfrm>
        </p:spPr>
        <p:txBody>
          <a:bodyPr>
            <a:normAutofit fontScale="90000"/>
          </a:bodyPr>
          <a:lstStyle/>
          <a:p>
            <a:r>
              <a:rPr lang="en-IN" dirty="0" smtClean="0"/>
              <a:t>2.1 Pin configuration &amp; Internal Block diagram</a:t>
            </a:r>
            <a:endParaRPr lang="en-IN" dirty="0"/>
          </a:p>
        </p:txBody>
      </p:sp>
      <p:sp>
        <p:nvSpPr>
          <p:cNvPr id="3" name="Content Placeholder 2"/>
          <p:cNvSpPr>
            <a:spLocks noGrp="1"/>
          </p:cNvSpPr>
          <p:nvPr>
            <p:ph sz="quarter" idx="1"/>
          </p:nvPr>
        </p:nvSpPr>
        <p:spPr>
          <a:xfrm>
            <a:off x="228600" y="838200"/>
            <a:ext cx="8534400" cy="5867400"/>
          </a:xfrm>
        </p:spPr>
        <p:txBody>
          <a:bodyPr/>
          <a:lstStyle/>
          <a:p>
            <a:r>
              <a:rPr lang="en-IN" dirty="0" smtClean="0"/>
              <a:t> It has 40 pins</a:t>
            </a:r>
          </a:p>
          <a:p>
            <a:r>
              <a:rPr lang="en-IN" dirty="0" smtClean="0"/>
              <a:t> of which 3 8-bit Ports A, B, C are programmed to I/P or O/P ports</a:t>
            </a:r>
          </a:p>
          <a:p>
            <a:r>
              <a:rPr lang="en-IN" dirty="0" smtClean="0"/>
              <a:t> Figure shows inter block diagram of the chip consisting of various functional blocks.</a:t>
            </a:r>
          </a:p>
          <a:p>
            <a:endParaRPr lang="en-IN" dirty="0" smtClean="0"/>
          </a:p>
          <a:p>
            <a:endParaRPr lang="en-IN" dirty="0" smtClean="0"/>
          </a:p>
          <a:p>
            <a:endParaRPr lang="en-IN" dirty="0" smtClean="0"/>
          </a:p>
          <a:p>
            <a:endParaRPr lang="en-IN" dirty="0" smtClean="0"/>
          </a:p>
          <a:p>
            <a:endParaRPr lang="en-IN" dirty="0" smtClean="0"/>
          </a:p>
          <a:p>
            <a:endParaRPr lang="en-IN" dirty="0" smtClean="0"/>
          </a:p>
        </p:txBody>
      </p:sp>
      <p:pic>
        <p:nvPicPr>
          <p:cNvPr id="4" name="Picture 3" descr="slide8.jpg"/>
          <p:cNvPicPr>
            <a:picLocks noChangeAspect="1"/>
          </p:cNvPicPr>
          <p:nvPr/>
        </p:nvPicPr>
        <p:blipFill>
          <a:blip r:embed="rId2" cstate="print"/>
          <a:stretch>
            <a:fillRect/>
          </a:stretch>
        </p:blipFill>
        <p:spPr>
          <a:xfrm>
            <a:off x="3962400" y="2590800"/>
            <a:ext cx="4876800" cy="403859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152400"/>
            <a:ext cx="8458200" cy="6172200"/>
          </a:xfrm>
        </p:spPr>
        <p:txBody>
          <a:bodyPr/>
          <a:lstStyle/>
          <a:p>
            <a:r>
              <a:rPr lang="en-IN" dirty="0" smtClean="0"/>
              <a:t> figure shows the internal block diagram of 8255 </a:t>
            </a:r>
            <a:endParaRPr lang="en-IN" dirty="0"/>
          </a:p>
        </p:txBody>
      </p:sp>
      <p:pic>
        <p:nvPicPr>
          <p:cNvPr id="4" name="Picture 3" descr="slide 9.jpg"/>
          <p:cNvPicPr>
            <a:picLocks noChangeAspect="1"/>
          </p:cNvPicPr>
          <p:nvPr/>
        </p:nvPicPr>
        <p:blipFill>
          <a:blip r:embed="rId2" cstate="print"/>
          <a:stretch>
            <a:fillRect/>
          </a:stretch>
        </p:blipFill>
        <p:spPr>
          <a:xfrm>
            <a:off x="1032919" y="771124"/>
            <a:ext cx="6282281" cy="6086875"/>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32282</TotalTime>
  <Words>4411</Words>
  <Application>Microsoft Office PowerPoint</Application>
  <PresentationFormat>On-screen Show (4:3)</PresentationFormat>
  <Paragraphs>301</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Oriel</vt:lpstr>
      <vt:lpstr>Chapter 9</vt:lpstr>
      <vt:lpstr>Introduction</vt:lpstr>
      <vt:lpstr>1.  Trainer Kit</vt:lpstr>
      <vt:lpstr>Slide 4</vt:lpstr>
      <vt:lpstr>2. Programmable Peripheral Interface (PPI)</vt:lpstr>
      <vt:lpstr>Using of 8255</vt:lpstr>
      <vt:lpstr>Slide 7</vt:lpstr>
      <vt:lpstr>2.1 Pin configuration &amp; Internal Block diagram</vt:lpstr>
      <vt:lpstr>Slide 9</vt:lpstr>
      <vt:lpstr>Data Bus Buffer</vt:lpstr>
      <vt:lpstr>Read/Write control logic</vt:lpstr>
      <vt:lpstr>Group A &amp; B Controls</vt:lpstr>
      <vt:lpstr>Slide 13</vt:lpstr>
      <vt:lpstr>Slide 14</vt:lpstr>
      <vt:lpstr>2.2.2 Programming the PPI</vt:lpstr>
      <vt:lpstr>Slide 16</vt:lpstr>
      <vt:lpstr>Slide 17</vt:lpstr>
      <vt:lpstr>3 Modes of Operation</vt:lpstr>
      <vt:lpstr>Slide 19</vt:lpstr>
      <vt:lpstr>4. Mode 0</vt:lpstr>
      <vt:lpstr>Slide 21</vt:lpstr>
      <vt:lpstr>Slide 22</vt:lpstr>
      <vt:lpstr>Program </vt:lpstr>
      <vt:lpstr>Interfacing 16 Bits I/O ports to the 8255</vt:lpstr>
      <vt:lpstr>Mode 1</vt:lpstr>
      <vt:lpstr>1. Strobed input Mode</vt:lpstr>
      <vt:lpstr>Slide 27</vt:lpstr>
      <vt:lpstr>2. Strobed Output</vt:lpstr>
      <vt:lpstr>Slide 29</vt:lpstr>
      <vt:lpstr>Slide 30</vt:lpstr>
      <vt:lpstr>Mode 2 ( Strobed Bidirectional Bus I/O)</vt:lpstr>
      <vt:lpstr>Interfacing Liquid Crystal displays to the 8086</vt:lpstr>
      <vt:lpstr>Slide 33</vt:lpstr>
      <vt:lpstr>Slide 34</vt:lpstr>
      <vt:lpstr>Slide 35</vt:lpstr>
      <vt:lpstr>Slide 36</vt:lpstr>
      <vt:lpstr>Interfacing a Stepper Motor to the 8086</vt:lpstr>
      <vt:lpstr>Slide 38</vt:lpstr>
      <vt:lpstr>Stepper motor types</vt:lpstr>
      <vt:lpstr>Slide 40</vt:lpstr>
      <vt:lpstr>Slide 41</vt:lpstr>
      <vt:lpstr>Two-Phase Motors</vt:lpstr>
      <vt:lpstr>Driving a stepper motor</vt:lpstr>
      <vt:lpstr>Slide 44</vt:lpstr>
      <vt:lpstr>Slide 45</vt:lpstr>
      <vt:lpstr>Slide 46</vt:lpstr>
      <vt:lpstr>Slide 47</vt:lpstr>
      <vt:lpstr>Interfacing an Analog to digital Convertor to the 8086</vt:lpstr>
      <vt:lpstr>Slide 49</vt:lpstr>
      <vt:lpstr>Slide 50</vt:lpstr>
      <vt:lpstr>Slide 51</vt:lpstr>
      <vt:lpstr>Slide 52</vt:lpstr>
      <vt:lpstr>Slide 53</vt:lpstr>
      <vt:lpstr>Slide 54</vt:lpstr>
      <vt:lpstr>Slide 55</vt:lpstr>
      <vt:lpstr>Program</vt:lpstr>
      <vt:lpstr>Slide 57</vt:lpstr>
      <vt:lpstr>Interfacing to a Digital to Analog Convertor</vt:lpstr>
      <vt:lpstr>Slide 59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dc:title>
  <dc:creator>Prashanth</dc:creator>
  <cp:lastModifiedBy>Admin</cp:lastModifiedBy>
  <cp:revision>83</cp:revision>
  <dcterms:created xsi:type="dcterms:W3CDTF">2006-08-16T00:00:00Z</dcterms:created>
  <dcterms:modified xsi:type="dcterms:W3CDTF">2018-04-22T23:45:18Z</dcterms:modified>
</cp:coreProperties>
</file>